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967" r:id="rId2"/>
    <p:sldId id="968" r:id="rId3"/>
    <p:sldId id="840" r:id="rId4"/>
    <p:sldId id="872" r:id="rId5"/>
    <p:sldId id="905" r:id="rId6"/>
    <p:sldId id="907" r:id="rId7"/>
    <p:sldId id="969" r:id="rId8"/>
    <p:sldId id="977" r:id="rId9"/>
    <p:sldId id="910" r:id="rId10"/>
    <p:sldId id="950" r:id="rId11"/>
    <p:sldId id="882" r:id="rId12"/>
    <p:sldId id="871" r:id="rId13"/>
    <p:sldId id="951" r:id="rId14"/>
    <p:sldId id="954" r:id="rId15"/>
    <p:sldId id="945" r:id="rId16"/>
    <p:sldId id="955" r:id="rId17"/>
    <p:sldId id="879" r:id="rId18"/>
    <p:sldId id="952" r:id="rId19"/>
    <p:sldId id="942" r:id="rId20"/>
    <p:sldId id="972" r:id="rId21"/>
    <p:sldId id="869" r:id="rId22"/>
    <p:sldId id="944" r:id="rId23"/>
    <p:sldId id="976" r:id="rId24"/>
    <p:sldId id="975" r:id="rId25"/>
    <p:sldId id="885" r:id="rId26"/>
  </p:sldIdLst>
  <p:sldSz cx="9144000" cy="5143500" type="screen16x9"/>
  <p:notesSz cx="6761163" cy="9942513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B2C03"/>
    <a:srgbClr val="034EA2"/>
    <a:srgbClr val="0075BF"/>
    <a:srgbClr val="0087CD"/>
    <a:srgbClr val="C68F06"/>
    <a:srgbClr val="EBAC07"/>
    <a:srgbClr val="008487"/>
    <a:srgbClr val="163C46"/>
    <a:srgbClr val="008F92"/>
    <a:srgbClr val="00487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27" autoAdjust="0"/>
    <p:restoredTop sz="94660"/>
  </p:normalViewPr>
  <p:slideViewPr>
    <p:cSldViewPr>
      <p:cViewPr>
        <p:scale>
          <a:sx n="100" d="100"/>
          <a:sy n="100" d="100"/>
        </p:scale>
        <p:origin x="-878" y="-230"/>
      </p:cViewPr>
      <p:guideLst>
        <p:guide orient="horz" pos="1687"/>
        <p:guide pos="28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3262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C58881-7406-4474-876E-B9CACDC763DC}" type="datetimeFigureOut">
              <a:rPr lang="zh-CN" altLang="en-US" smtClean="0"/>
              <a:pPr/>
              <a:t>2018-12-18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937DD-8023-4963-8596-829478C3E3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2018-12-18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2696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24EA-D88B-4DB6-A454-EECCD39A6DB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54745-8413-4732-B5EB-1684930933F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24EA-D88B-4DB6-A454-EECCD39A6DBB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24EA-D88B-4DB6-A454-EECCD39A6DBB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24EA-D88B-4DB6-A454-EECCD39A6DBB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8196" name="灯片编号占位符 3"/>
          <p:cNvSpPr txBox="1">
            <a:spLocks noGrp="1"/>
          </p:cNvSpPr>
          <p:nvPr/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</a:pPr>
            <a:fld id="{12FBA343-45B8-41DE-82B0-1AB618C0A8A6}" type="slidenum">
              <a:rPr lang="zh-CN" altLang="en-US"/>
              <a:pPr algn="r">
                <a:spcBef>
                  <a:spcPct val="0"/>
                </a:spcBef>
              </a:pPr>
              <a:t>2</a:t>
            </a:fld>
            <a:endParaRPr lang="en-US" altLang="zh-CN"/>
          </a:p>
        </p:txBody>
      </p:sp>
      <p:sp>
        <p:nvSpPr>
          <p:cNvPr id="8197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91F35516-BBBA-4DE9-AC8C-38F43B6B0235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1761045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54745-8413-4732-B5EB-1684930933F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24EA-D88B-4DB6-A454-EECCD39A6DB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24EA-D88B-4DB6-A454-EECCD39A6DB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24EA-D88B-4DB6-A454-EECCD39A6DB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8EBE660E-5CC2-4A50-916A-880C808B748D}" type="slidenum">
              <a:rPr lang="zh-CN" altLang="en-US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2018-12-18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755576" y="195486"/>
            <a:ext cx="1990115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755576" y="388787"/>
            <a:ext cx="1804166" cy="26665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燕尾形 10"/>
          <p:cNvSpPr/>
          <p:nvPr userDrawn="1"/>
        </p:nvSpPr>
        <p:spPr>
          <a:xfrm>
            <a:off x="251520" y="267494"/>
            <a:ext cx="288032" cy="2880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 userDrawn="1"/>
        </p:nvSpPr>
        <p:spPr>
          <a:xfrm>
            <a:off x="467544" y="267494"/>
            <a:ext cx="288032" cy="2880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  <a:pPr>
                <a:defRPr/>
              </a:pPr>
              <a:t>2018-12-18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582c0aa581928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pPr/>
              <a:t>2018-12-18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2018-12-18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工作回顾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592" y="432889"/>
            <a:ext cx="892058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review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339502"/>
            <a:ext cx="432048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2018-12-18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自我评价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592" y="432889"/>
            <a:ext cx="1012283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Self-evaluation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339502"/>
            <a:ext cx="432048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2018-12-18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工作体会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592" y="432889"/>
            <a:ext cx="1126097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experience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339502"/>
            <a:ext cx="432048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2018-12-18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39588"/>
            <a:ext cx="1451506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工作规划和展望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592" y="432889"/>
            <a:ext cx="1584556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Job planning and Outlook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339502"/>
            <a:ext cx="432048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2018-12-18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ctr" defTabSz="9137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0" y="3487103"/>
            <a:ext cx="9144000" cy="108000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400" dirty="0"/>
          </a:p>
        </p:txBody>
      </p:sp>
      <p:sp>
        <p:nvSpPr>
          <p:cNvPr id="26" name="任意多边形 25"/>
          <p:cNvSpPr/>
          <p:nvPr/>
        </p:nvSpPr>
        <p:spPr>
          <a:xfrm>
            <a:off x="0" y="3646170"/>
            <a:ext cx="9144000" cy="1497330"/>
          </a:xfrm>
          <a:custGeom>
            <a:avLst/>
            <a:gdLst>
              <a:gd name="connsiteX0" fmla="*/ 0 w 12192000"/>
              <a:gd name="connsiteY0" fmla="*/ 0 h 2711003"/>
              <a:gd name="connsiteX1" fmla="*/ 12192000 w 12192000"/>
              <a:gd name="connsiteY1" fmla="*/ 0 h 2711003"/>
              <a:gd name="connsiteX2" fmla="*/ 12192000 w 12192000"/>
              <a:gd name="connsiteY2" fmla="*/ 2711003 h 2711003"/>
              <a:gd name="connsiteX3" fmla="*/ 0 w 12192000"/>
              <a:gd name="connsiteY3" fmla="*/ 2711003 h 271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11003">
                <a:moveTo>
                  <a:pt x="0" y="0"/>
                </a:moveTo>
                <a:lnTo>
                  <a:pt x="12192000" y="0"/>
                </a:lnTo>
                <a:lnTo>
                  <a:pt x="12192000" y="2711003"/>
                </a:lnTo>
                <a:lnTo>
                  <a:pt x="0" y="2711003"/>
                </a:lnTo>
                <a:close/>
              </a:path>
            </a:pathLst>
          </a:custGeom>
          <a:solidFill>
            <a:srgbClr val="0264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400" dirty="0"/>
          </a:p>
        </p:txBody>
      </p:sp>
      <p:sp>
        <p:nvSpPr>
          <p:cNvPr id="35" name="文本框 34"/>
          <p:cNvSpPr txBox="1"/>
          <p:nvPr/>
        </p:nvSpPr>
        <p:spPr bwMode="auto">
          <a:xfrm>
            <a:off x="2181225" y="3703406"/>
            <a:ext cx="4781550" cy="145424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endParaRPr lang="en-US" altLang="zh-CN" sz="15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财务处</a:t>
            </a:r>
            <a:endParaRPr lang="en-US" altLang="zh-CN" sz="15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zh-CN" sz="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2018</a:t>
            </a:r>
            <a:r>
              <a:rPr lang="zh-CN" altLang="en-US" sz="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年</a:t>
            </a:r>
            <a:r>
              <a:rPr lang="en-US" altLang="zh-CN" sz="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12</a:t>
            </a:r>
            <a:r>
              <a:rPr lang="zh-CN" altLang="en-US" sz="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月</a:t>
            </a:r>
            <a:endParaRPr lang="en-US" altLang="zh-CN" sz="15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01" name="Picture 10" descr="浩天logo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2812" y="314325"/>
            <a:ext cx="1433513" cy="355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文本框 27"/>
          <p:cNvSpPr txBox="1">
            <a:spLocks noChangeArrowheads="1"/>
          </p:cNvSpPr>
          <p:nvPr/>
        </p:nvSpPr>
        <p:spPr bwMode="auto">
          <a:xfrm>
            <a:off x="4146427" y="2096929"/>
            <a:ext cx="484447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 smtClean="0">
                <a:solidFill>
                  <a:srgbClr val="0069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个人其他收入申报平台使用及报账答疑</a:t>
            </a:r>
          </a:p>
        </p:txBody>
      </p:sp>
      <p:sp>
        <p:nvSpPr>
          <p:cNvPr id="4" name="矩形 3"/>
          <p:cNvSpPr/>
          <p:nvPr/>
        </p:nvSpPr>
        <p:spPr>
          <a:xfrm>
            <a:off x="287655" y="763906"/>
            <a:ext cx="3703320" cy="23626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63500" dist="12700" dir="10800000" algn="r" rotWithShape="0">
              <a:prstClr val="black">
                <a:alpha val="5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100" dirty="0">
              <a:solidFill>
                <a:prstClr val="white"/>
              </a:solidFill>
            </a:endParaRPr>
          </a:p>
        </p:txBody>
      </p:sp>
      <p:pic>
        <p:nvPicPr>
          <p:cNvPr id="6" name="图片 5" descr="摄图网-黑色风格的办公设备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51" y="868204"/>
            <a:ext cx="3637121" cy="2425065"/>
          </a:xfrm>
          <a:prstGeom prst="rect">
            <a:avLst/>
          </a:prstGeom>
          <a:effectLst>
            <a:outerShdw blurRad="762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27"/>
          <p:cNvSpPr txBox="1">
            <a:spLocks noChangeArrowheads="1"/>
          </p:cNvSpPr>
          <p:nvPr/>
        </p:nvSpPr>
        <p:spPr bwMode="auto">
          <a:xfrm>
            <a:off x="4179622" y="1499235"/>
            <a:ext cx="278781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300" b="1" dirty="0" smtClean="0">
                <a:solidFill>
                  <a:srgbClr val="0069B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南昌大学</a:t>
            </a:r>
            <a:endParaRPr lang="zh-CN" altLang="zh-CN" sz="3300" b="1" dirty="0">
              <a:solidFill>
                <a:srgbClr val="0069B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 flipV="1">
            <a:off x="4262528" y="2058445"/>
            <a:ext cx="4593817" cy="21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7859891"/>
      </p:ext>
    </p:extLst>
  </p:cSld>
  <p:clrMapOvr>
    <a:masterClrMapping/>
  </p:clrMapOvr>
  <p:transition spd="slow" advClick="0" advTm="2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QQ截图2017122714400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02" y="0"/>
            <a:ext cx="9012995" cy="51435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12"/>
          <p:cNvSpPr/>
          <p:nvPr/>
        </p:nvSpPr>
        <p:spPr bwMode="auto">
          <a:xfrm>
            <a:off x="636493" y="457696"/>
            <a:ext cx="88865" cy="17605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7095" y="267494"/>
            <a:ext cx="4116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办理的业务有哪些？</a:t>
            </a:r>
          </a:p>
        </p:txBody>
      </p:sp>
      <p:cxnSp>
        <p:nvCxnSpPr>
          <p:cNvPr id="3" name="肘形连接符 2"/>
          <p:cNvCxnSpPr>
            <a:cxnSpLocks noChangeShapeType="1"/>
          </p:cNvCxnSpPr>
          <p:nvPr/>
        </p:nvCxnSpPr>
        <p:spPr bwMode="auto">
          <a:xfrm flipH="1" flipV="1">
            <a:off x="4862766" y="744739"/>
            <a:ext cx="2426174" cy="3514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bg1">
                <a:lumMod val="65000"/>
              </a:schemeClr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" name="肘形连接符 5"/>
          <p:cNvCxnSpPr>
            <a:cxnSpLocks noChangeShapeType="1"/>
          </p:cNvCxnSpPr>
          <p:nvPr/>
        </p:nvCxnSpPr>
        <p:spPr bwMode="auto">
          <a:xfrm>
            <a:off x="1875741" y="4697531"/>
            <a:ext cx="2339342" cy="350391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bg1">
                <a:lumMod val="65000"/>
              </a:schemeClr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071552"/>
            <a:ext cx="282595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071552"/>
            <a:ext cx="257176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肘形连接符 1"/>
          <p:cNvCxnSpPr>
            <a:cxnSpLocks noChangeShapeType="1"/>
          </p:cNvCxnSpPr>
          <p:nvPr/>
        </p:nvCxnSpPr>
        <p:spPr bwMode="auto">
          <a:xfrm flipH="1" flipV="1">
            <a:off x="4747196" y="1722004"/>
            <a:ext cx="2426174" cy="3514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bg1">
                <a:lumMod val="65000"/>
              </a:schemeClr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" name="肘形连接符 2"/>
          <p:cNvCxnSpPr>
            <a:cxnSpLocks noChangeShapeType="1"/>
          </p:cNvCxnSpPr>
          <p:nvPr/>
        </p:nvCxnSpPr>
        <p:spPr bwMode="auto">
          <a:xfrm flipH="1">
            <a:off x="4747196" y="3928546"/>
            <a:ext cx="2426174" cy="350391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bg1">
                <a:lumMod val="65000"/>
              </a:schemeClr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" name="肘形连接符 3"/>
          <p:cNvCxnSpPr>
            <a:cxnSpLocks noChangeShapeType="1"/>
          </p:cNvCxnSpPr>
          <p:nvPr/>
        </p:nvCxnSpPr>
        <p:spPr bwMode="auto">
          <a:xfrm flipV="1">
            <a:off x="2013536" y="1722004"/>
            <a:ext cx="2339342" cy="3514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bg1">
                <a:lumMod val="65000"/>
              </a:schemeClr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" name="肘形连接符 4"/>
          <p:cNvCxnSpPr>
            <a:cxnSpLocks noChangeShapeType="1"/>
          </p:cNvCxnSpPr>
          <p:nvPr/>
        </p:nvCxnSpPr>
        <p:spPr bwMode="auto">
          <a:xfrm>
            <a:off x="2013536" y="3928546"/>
            <a:ext cx="2339342" cy="350391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bg1">
                <a:lumMod val="65000"/>
              </a:schemeClr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6" name="组合 7"/>
          <p:cNvGrpSpPr/>
          <p:nvPr/>
        </p:nvGrpSpPr>
        <p:grpSpPr bwMode="auto">
          <a:xfrm>
            <a:off x="1565077" y="3025522"/>
            <a:ext cx="865250" cy="866272"/>
            <a:chOff x="0" y="0"/>
            <a:chExt cx="1403797" cy="1403797"/>
          </a:xfrm>
        </p:grpSpPr>
        <p:sp>
          <p:nvSpPr>
            <p:cNvPr id="7" name="椭圆 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sym typeface="方正兰亭黑_GBK" panose="02000000000000000000" pitchFamily="2" charset="-122"/>
              </a:endParaRPr>
            </a:p>
          </p:txBody>
        </p:sp>
        <p:grpSp>
          <p:nvGrpSpPr>
            <p:cNvPr id="8" name="组合 9"/>
            <p:cNvGrpSpPr/>
            <p:nvPr/>
          </p:nvGrpSpPr>
          <p:grpSpPr bwMode="auto">
            <a:xfrm>
              <a:off x="486136" y="362881"/>
              <a:ext cx="392888" cy="661931"/>
              <a:chOff x="0" y="0"/>
              <a:chExt cx="292099" cy="492124"/>
            </a:xfrm>
          </p:grpSpPr>
          <p:sp>
            <p:nvSpPr>
              <p:cNvPr id="9" name="Freeform 1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92099" cy="492124"/>
              </a:xfrm>
              <a:custGeom>
                <a:avLst/>
                <a:gdLst>
                  <a:gd name="T0" fmla="*/ 0 w 166"/>
                  <a:gd name="T1" fmla="*/ 2147483647 h 280"/>
                  <a:gd name="T2" fmla="*/ 2147483647 w 166"/>
                  <a:gd name="T3" fmla="*/ 2147483647 h 280"/>
                  <a:gd name="T4" fmla="*/ 2147483647 w 166"/>
                  <a:gd name="T5" fmla="*/ 2147483647 h 280"/>
                  <a:gd name="T6" fmla="*/ 2147483647 w 166"/>
                  <a:gd name="T7" fmla="*/ 2147483647 h 280"/>
                  <a:gd name="T8" fmla="*/ 2147483647 w 166"/>
                  <a:gd name="T9" fmla="*/ 2147483647 h 280"/>
                  <a:gd name="T10" fmla="*/ 2147483647 w 166"/>
                  <a:gd name="T11" fmla="*/ 2147483647 h 280"/>
                  <a:gd name="T12" fmla="*/ 2147483647 w 166"/>
                  <a:gd name="T13" fmla="*/ 2147483647 h 280"/>
                  <a:gd name="T14" fmla="*/ 2147483647 w 166"/>
                  <a:gd name="T15" fmla="*/ 2147483647 h 280"/>
                  <a:gd name="T16" fmla="*/ 2147483647 w 166"/>
                  <a:gd name="T17" fmla="*/ 2147483647 h 280"/>
                  <a:gd name="T18" fmla="*/ 0 w 166"/>
                  <a:gd name="T19" fmla="*/ 2147483647 h 280"/>
                  <a:gd name="T20" fmla="*/ 0 w 166"/>
                  <a:gd name="T21" fmla="*/ 2147483647 h 280"/>
                  <a:gd name="T22" fmla="*/ 0 w 166"/>
                  <a:gd name="T23" fmla="*/ 2147483647 h 280"/>
                  <a:gd name="T24" fmla="*/ 0 w 166"/>
                  <a:gd name="T25" fmla="*/ 0 h 280"/>
                  <a:gd name="T26" fmla="*/ 2147483647 w 166"/>
                  <a:gd name="T27" fmla="*/ 0 h 280"/>
                  <a:gd name="T28" fmla="*/ 2147483647 w 166"/>
                  <a:gd name="T29" fmla="*/ 2147483647 h 280"/>
                  <a:gd name="T30" fmla="*/ 2147483647 w 166"/>
                  <a:gd name="T31" fmla="*/ 2147483647 h 280"/>
                  <a:gd name="T32" fmla="*/ 2147483647 w 166"/>
                  <a:gd name="T33" fmla="*/ 2147483647 h 280"/>
                  <a:gd name="T34" fmla="*/ 2147483647 w 166"/>
                  <a:gd name="T35" fmla="*/ 2147483647 h 280"/>
                  <a:gd name="T36" fmla="*/ 2147483647 w 166"/>
                  <a:gd name="T37" fmla="*/ 2147483647 h 280"/>
                  <a:gd name="T38" fmla="*/ 2147483647 w 166"/>
                  <a:gd name="T39" fmla="*/ 2147483647 h 280"/>
                  <a:gd name="T40" fmla="*/ 2147483647 w 166"/>
                  <a:gd name="T41" fmla="*/ 2147483647 h 280"/>
                  <a:gd name="T42" fmla="*/ 0 w 166"/>
                  <a:gd name="T43" fmla="*/ 2147483647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0" name="Freeform 16"/>
              <p:cNvSpPr>
                <a:spLocks noEditPoints="1" noChangeArrowheads="1"/>
              </p:cNvSpPr>
              <p:nvPr/>
            </p:nvSpPr>
            <p:spPr bwMode="auto">
              <a:xfrm>
                <a:off x="23812" y="46039"/>
                <a:ext cx="244476" cy="400050"/>
              </a:xfrm>
              <a:custGeom>
                <a:avLst/>
                <a:gdLst>
                  <a:gd name="T0" fmla="*/ 2147483647 w 138"/>
                  <a:gd name="T1" fmla="*/ 2147483647 h 228"/>
                  <a:gd name="T2" fmla="*/ 2147483647 w 138"/>
                  <a:gd name="T3" fmla="*/ 2147483647 h 228"/>
                  <a:gd name="T4" fmla="*/ 2147483647 w 138"/>
                  <a:gd name="T5" fmla="*/ 2147483647 h 228"/>
                  <a:gd name="T6" fmla="*/ 2147483647 w 138"/>
                  <a:gd name="T7" fmla="*/ 2147483647 h 228"/>
                  <a:gd name="T8" fmla="*/ 2147483647 w 138"/>
                  <a:gd name="T9" fmla="*/ 2147483647 h 228"/>
                  <a:gd name="T10" fmla="*/ 2147483647 w 138"/>
                  <a:gd name="T11" fmla="*/ 2147483647 h 228"/>
                  <a:gd name="T12" fmla="*/ 2147483647 w 138"/>
                  <a:gd name="T13" fmla="*/ 2147483647 h 228"/>
                  <a:gd name="T14" fmla="*/ 2147483647 w 138"/>
                  <a:gd name="T15" fmla="*/ 2147483647 h 228"/>
                  <a:gd name="T16" fmla="*/ 2147483647 w 138"/>
                  <a:gd name="T17" fmla="*/ 2147483647 h 228"/>
                  <a:gd name="T18" fmla="*/ 2147483647 w 138"/>
                  <a:gd name="T19" fmla="*/ 2147483647 h 228"/>
                  <a:gd name="T20" fmla="*/ 0 w 138"/>
                  <a:gd name="T21" fmla="*/ 2147483647 h 228"/>
                  <a:gd name="T22" fmla="*/ 0 w 138"/>
                  <a:gd name="T23" fmla="*/ 2147483647 h 228"/>
                  <a:gd name="T24" fmla="*/ 2147483647 w 138"/>
                  <a:gd name="T25" fmla="*/ 2147483647 h 228"/>
                  <a:gd name="T26" fmla="*/ 2147483647 w 138"/>
                  <a:gd name="T27" fmla="*/ 2147483647 h 228"/>
                  <a:gd name="T28" fmla="*/ 2147483647 w 138"/>
                  <a:gd name="T29" fmla="*/ 2147483647 h 228"/>
                  <a:gd name="T30" fmla="*/ 2147483647 w 138"/>
                  <a:gd name="T31" fmla="*/ 2147483647 h 228"/>
                  <a:gd name="T32" fmla="*/ 2147483647 w 138"/>
                  <a:gd name="T33" fmla="*/ 2147483647 h 228"/>
                  <a:gd name="T34" fmla="*/ 2147483647 w 138"/>
                  <a:gd name="T35" fmla="*/ 2147483647 h 228"/>
                  <a:gd name="T36" fmla="*/ 2147483647 w 138"/>
                  <a:gd name="T37" fmla="*/ 2147483647 h 228"/>
                  <a:gd name="T38" fmla="*/ 0 w 138"/>
                  <a:gd name="T39" fmla="*/ 2147483647 h 228"/>
                  <a:gd name="T40" fmla="*/ 2147483647 w 138"/>
                  <a:gd name="T41" fmla="*/ 0 h 228"/>
                  <a:gd name="T42" fmla="*/ 2147483647 w 138"/>
                  <a:gd name="T43" fmla="*/ 2147483647 h 228"/>
                  <a:gd name="T44" fmla="*/ 2147483647 w 138"/>
                  <a:gd name="T45" fmla="*/ 2147483647 h 228"/>
                  <a:gd name="T46" fmla="*/ 2147483647 w 138"/>
                  <a:gd name="T47" fmla="*/ 2147483647 h 228"/>
                  <a:gd name="T48" fmla="*/ 2147483647 w 138"/>
                  <a:gd name="T49" fmla="*/ 2147483647 h 228"/>
                  <a:gd name="T50" fmla="*/ 2147483647 w 138"/>
                  <a:gd name="T51" fmla="*/ 2147483647 h 228"/>
                  <a:gd name="T52" fmla="*/ 2147483647 w 138"/>
                  <a:gd name="T53" fmla="*/ 2147483647 h 228"/>
                  <a:gd name="T54" fmla="*/ 2147483647 w 138"/>
                  <a:gd name="T55" fmla="*/ 2147483647 h 228"/>
                  <a:gd name="T56" fmla="*/ 2147483647 w 138"/>
                  <a:gd name="T57" fmla="*/ 2147483647 h 228"/>
                  <a:gd name="T58" fmla="*/ 2147483647 w 138"/>
                  <a:gd name="T59" fmla="*/ 2147483647 h 228"/>
                  <a:gd name="T60" fmla="*/ 2147483647 w 138"/>
                  <a:gd name="T61" fmla="*/ 2147483647 h 228"/>
                  <a:gd name="T62" fmla="*/ 2147483647 w 138"/>
                  <a:gd name="T63" fmla="*/ 0 h 228"/>
                  <a:gd name="T64" fmla="*/ 2147483647 w 138"/>
                  <a:gd name="T65" fmla="*/ 2147483647 h 228"/>
                  <a:gd name="T66" fmla="*/ 2147483647 w 138"/>
                  <a:gd name="T67" fmla="*/ 2147483647 h 228"/>
                  <a:gd name="T68" fmla="*/ 2147483647 w 138"/>
                  <a:gd name="T69" fmla="*/ 2147483647 h 228"/>
                  <a:gd name="T70" fmla="*/ 2147483647 w 138"/>
                  <a:gd name="T71" fmla="*/ 2147483647 h 228"/>
                  <a:gd name="T72" fmla="*/ 2147483647 w 138"/>
                  <a:gd name="T73" fmla="*/ 2147483647 h 228"/>
                  <a:gd name="T74" fmla="*/ 2147483647 w 138"/>
                  <a:gd name="T75" fmla="*/ 2147483647 h 228"/>
                  <a:gd name="T76" fmla="*/ 2147483647 w 138"/>
                  <a:gd name="T77" fmla="*/ 2147483647 h 228"/>
                  <a:gd name="T78" fmla="*/ 2147483647 w 138"/>
                  <a:gd name="T79" fmla="*/ 2147483647 h 228"/>
                  <a:gd name="T80" fmla="*/ 2147483647 w 138"/>
                  <a:gd name="T81" fmla="*/ 2147483647 h 228"/>
                  <a:gd name="T82" fmla="*/ 2147483647 w 138"/>
                  <a:gd name="T83" fmla="*/ 2147483647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1" name="Freeform 17"/>
              <p:cNvSpPr>
                <a:spLocks noChangeArrowheads="1"/>
              </p:cNvSpPr>
              <p:nvPr/>
            </p:nvSpPr>
            <p:spPr bwMode="auto">
              <a:xfrm>
                <a:off x="63499" y="166689"/>
                <a:ext cx="165100" cy="279400"/>
              </a:xfrm>
              <a:custGeom>
                <a:avLst/>
                <a:gdLst>
                  <a:gd name="T0" fmla="*/ 0 w 94"/>
                  <a:gd name="T1" fmla="*/ 2147483647 h 160"/>
                  <a:gd name="T2" fmla="*/ 2147483647 w 94"/>
                  <a:gd name="T3" fmla="*/ 2147483647 h 160"/>
                  <a:gd name="T4" fmla="*/ 2147483647 w 94"/>
                  <a:gd name="T5" fmla="*/ 2147483647 h 160"/>
                  <a:gd name="T6" fmla="*/ 2147483647 w 94"/>
                  <a:gd name="T7" fmla="*/ 2147483647 h 160"/>
                  <a:gd name="T8" fmla="*/ 2147483647 w 94"/>
                  <a:gd name="T9" fmla="*/ 2147483647 h 160"/>
                  <a:gd name="T10" fmla="*/ 2147483647 w 94"/>
                  <a:gd name="T11" fmla="*/ 2147483647 h 160"/>
                  <a:gd name="T12" fmla="*/ 2147483647 w 94"/>
                  <a:gd name="T13" fmla="*/ 2147483647 h 160"/>
                  <a:gd name="T14" fmla="*/ 2147483647 w 94"/>
                  <a:gd name="T15" fmla="*/ 2147483647 h 160"/>
                  <a:gd name="T16" fmla="*/ 2147483647 w 94"/>
                  <a:gd name="T17" fmla="*/ 2147483647 h 160"/>
                  <a:gd name="T18" fmla="*/ 2147483647 w 94"/>
                  <a:gd name="T19" fmla="*/ 2147483647 h 160"/>
                  <a:gd name="T20" fmla="*/ 2147483647 w 94"/>
                  <a:gd name="T21" fmla="*/ 2147483647 h 160"/>
                  <a:gd name="T22" fmla="*/ 2147483647 w 94"/>
                  <a:gd name="T23" fmla="*/ 2147483647 h 160"/>
                  <a:gd name="T24" fmla="*/ 2147483647 w 94"/>
                  <a:gd name="T25" fmla="*/ 2147483647 h 160"/>
                  <a:gd name="T26" fmla="*/ 2147483647 w 94"/>
                  <a:gd name="T27" fmla="*/ 2147483647 h 160"/>
                  <a:gd name="T28" fmla="*/ 2147483647 w 94"/>
                  <a:gd name="T29" fmla="*/ 2147483647 h 160"/>
                  <a:gd name="T30" fmla="*/ 2147483647 w 94"/>
                  <a:gd name="T31" fmla="*/ 2147483647 h 160"/>
                  <a:gd name="T32" fmla="*/ 2147483647 w 94"/>
                  <a:gd name="T33" fmla="*/ 2147483647 h 160"/>
                  <a:gd name="T34" fmla="*/ 2147483647 w 94"/>
                  <a:gd name="T35" fmla="*/ 0 h 160"/>
                  <a:gd name="T36" fmla="*/ 2147483647 w 94"/>
                  <a:gd name="T37" fmla="*/ 0 h 160"/>
                  <a:gd name="T38" fmla="*/ 2147483647 w 94"/>
                  <a:gd name="T39" fmla="*/ 0 h 160"/>
                  <a:gd name="T40" fmla="*/ 2147483647 w 94"/>
                  <a:gd name="T41" fmla="*/ 0 h 160"/>
                  <a:gd name="T42" fmla="*/ 2147483647 w 94"/>
                  <a:gd name="T43" fmla="*/ 2147483647 h 160"/>
                  <a:gd name="T44" fmla="*/ 2147483647 w 94"/>
                  <a:gd name="T45" fmla="*/ 2147483647 h 160"/>
                  <a:gd name="T46" fmla="*/ 2147483647 w 94"/>
                  <a:gd name="T47" fmla="*/ 2147483647 h 160"/>
                  <a:gd name="T48" fmla="*/ 2147483647 w 94"/>
                  <a:gd name="T49" fmla="*/ 2147483647 h 160"/>
                  <a:gd name="T50" fmla="*/ 2147483647 w 94"/>
                  <a:gd name="T51" fmla="*/ 2147483647 h 160"/>
                  <a:gd name="T52" fmla="*/ 2147483647 w 94"/>
                  <a:gd name="T53" fmla="*/ 2147483647 h 160"/>
                  <a:gd name="T54" fmla="*/ 2147483647 w 94"/>
                  <a:gd name="T55" fmla="*/ 2147483647 h 160"/>
                  <a:gd name="T56" fmla="*/ 2147483647 w 94"/>
                  <a:gd name="T57" fmla="*/ 2147483647 h 160"/>
                  <a:gd name="T58" fmla="*/ 2147483647 w 94"/>
                  <a:gd name="T59" fmla="*/ 2147483647 h 160"/>
                  <a:gd name="T60" fmla="*/ 2147483647 w 94"/>
                  <a:gd name="T61" fmla="*/ 2147483647 h 160"/>
                  <a:gd name="T62" fmla="*/ 2147483647 w 94"/>
                  <a:gd name="T63" fmla="*/ 2147483647 h 160"/>
                  <a:gd name="T64" fmla="*/ 2147483647 w 94"/>
                  <a:gd name="T65" fmla="*/ 2147483647 h 160"/>
                  <a:gd name="T66" fmla="*/ 0 w 94"/>
                  <a:gd name="T67" fmla="*/ 2147483647 h 160"/>
                  <a:gd name="T68" fmla="*/ 0 w 94"/>
                  <a:gd name="T69" fmla="*/ 2147483647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12" name="组合 19"/>
          <p:cNvGrpSpPr/>
          <p:nvPr/>
        </p:nvGrpSpPr>
        <p:grpSpPr bwMode="auto">
          <a:xfrm>
            <a:off x="6712652" y="3025522"/>
            <a:ext cx="866272" cy="866272"/>
            <a:chOff x="0" y="0"/>
            <a:chExt cx="1403797" cy="1403797"/>
          </a:xfrm>
        </p:grpSpPr>
        <p:sp>
          <p:nvSpPr>
            <p:cNvPr id="13" name="椭圆 20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sym typeface="方正兰亭黑_GBK" panose="02000000000000000000" pitchFamily="2" charset="-122"/>
              </a:endParaRPr>
            </a:p>
          </p:txBody>
        </p:sp>
        <p:sp>
          <p:nvSpPr>
            <p:cNvPr id="14" name="Freeform 12"/>
            <p:cNvSpPr>
              <a:spLocks noEditPoints="1" noChangeArrowheads="1"/>
            </p:cNvSpPr>
            <p:nvPr/>
          </p:nvSpPr>
          <p:spPr bwMode="auto">
            <a:xfrm>
              <a:off x="479640" y="362881"/>
              <a:ext cx="471466" cy="666418"/>
            </a:xfrm>
            <a:custGeom>
              <a:avLst/>
              <a:gdLst>
                <a:gd name="T0" fmla="*/ 2147483647 w 408"/>
                <a:gd name="T1" fmla="*/ 2147483647 h 578"/>
                <a:gd name="T2" fmla="*/ 2147483647 w 408"/>
                <a:gd name="T3" fmla="*/ 2147483647 h 578"/>
                <a:gd name="T4" fmla="*/ 2147483647 w 408"/>
                <a:gd name="T5" fmla="*/ 2147483647 h 578"/>
                <a:gd name="T6" fmla="*/ 2147483647 w 408"/>
                <a:gd name="T7" fmla="*/ 2147483647 h 578"/>
                <a:gd name="T8" fmla="*/ 2147483647 w 408"/>
                <a:gd name="T9" fmla="*/ 2147483647 h 578"/>
                <a:gd name="T10" fmla="*/ 2147483647 w 408"/>
                <a:gd name="T11" fmla="*/ 2147483647 h 578"/>
                <a:gd name="T12" fmla="*/ 2147483647 w 408"/>
                <a:gd name="T13" fmla="*/ 2147483647 h 578"/>
                <a:gd name="T14" fmla="*/ 2147483647 w 408"/>
                <a:gd name="T15" fmla="*/ 2147483647 h 578"/>
                <a:gd name="T16" fmla="*/ 2147483647 w 408"/>
                <a:gd name="T17" fmla="*/ 2147483647 h 578"/>
                <a:gd name="T18" fmla="*/ 2147483647 w 408"/>
                <a:gd name="T19" fmla="*/ 2147483647 h 578"/>
                <a:gd name="T20" fmla="*/ 2147483647 w 408"/>
                <a:gd name="T21" fmla="*/ 2147483647 h 578"/>
                <a:gd name="T22" fmla="*/ 2147483647 w 408"/>
                <a:gd name="T23" fmla="*/ 2147483647 h 578"/>
                <a:gd name="T24" fmla="*/ 2147483647 w 408"/>
                <a:gd name="T25" fmla="*/ 2147483647 h 578"/>
                <a:gd name="T26" fmla="*/ 2147483647 w 408"/>
                <a:gd name="T27" fmla="*/ 2147483647 h 578"/>
                <a:gd name="T28" fmla="*/ 2147483647 w 408"/>
                <a:gd name="T29" fmla="*/ 2147483647 h 578"/>
                <a:gd name="T30" fmla="*/ 2147483647 w 408"/>
                <a:gd name="T31" fmla="*/ 2147483647 h 578"/>
                <a:gd name="T32" fmla="*/ 2147483647 w 408"/>
                <a:gd name="T33" fmla="*/ 2147483647 h 578"/>
                <a:gd name="T34" fmla="*/ 0 w 408"/>
                <a:gd name="T35" fmla="*/ 2147483647 h 578"/>
                <a:gd name="T36" fmla="*/ 2147483647 w 408"/>
                <a:gd name="T37" fmla="*/ 2147483647 h 578"/>
                <a:gd name="T38" fmla="*/ 2147483647 w 408"/>
                <a:gd name="T39" fmla="*/ 2147483647 h 578"/>
                <a:gd name="T40" fmla="*/ 2147483647 w 408"/>
                <a:gd name="T41" fmla="*/ 2147483647 h 578"/>
                <a:gd name="T42" fmla="*/ 2147483647 w 408"/>
                <a:gd name="T43" fmla="*/ 2147483647 h 578"/>
                <a:gd name="T44" fmla="*/ 2147483647 w 408"/>
                <a:gd name="T45" fmla="*/ 0 h 578"/>
                <a:gd name="T46" fmla="*/ 2147483647 w 408"/>
                <a:gd name="T47" fmla="*/ 2147483647 h 578"/>
                <a:gd name="T48" fmla="*/ 2147483647 w 408"/>
                <a:gd name="T49" fmla="*/ 2147483647 h 578"/>
                <a:gd name="T50" fmla="*/ 2147483647 w 408"/>
                <a:gd name="T51" fmla="*/ 2147483647 h 578"/>
                <a:gd name="T52" fmla="*/ 2147483647 w 408"/>
                <a:gd name="T53" fmla="*/ 2147483647 h 578"/>
                <a:gd name="T54" fmla="*/ 2147483647 w 408"/>
                <a:gd name="T55" fmla="*/ 2147483647 h 578"/>
                <a:gd name="T56" fmla="*/ 2147483647 w 408"/>
                <a:gd name="T57" fmla="*/ 2147483647 h 578"/>
                <a:gd name="T58" fmla="*/ 2147483647 w 408"/>
                <a:gd name="T59" fmla="*/ 2147483647 h 578"/>
                <a:gd name="T60" fmla="*/ 2147483647 w 408"/>
                <a:gd name="T61" fmla="*/ 2147483647 h 578"/>
                <a:gd name="T62" fmla="*/ 2147483647 w 408"/>
                <a:gd name="T63" fmla="*/ 2147483647 h 578"/>
                <a:gd name="T64" fmla="*/ 2147483647 w 408"/>
                <a:gd name="T65" fmla="*/ 2147483647 h 578"/>
                <a:gd name="T66" fmla="*/ 2147483647 w 408"/>
                <a:gd name="T67" fmla="*/ 2147483647 h 578"/>
                <a:gd name="T68" fmla="*/ 2147483647 w 408"/>
                <a:gd name="T69" fmla="*/ 2147483647 h 578"/>
                <a:gd name="T70" fmla="*/ 2147483647 w 408"/>
                <a:gd name="T71" fmla="*/ 2147483647 h 578"/>
                <a:gd name="T72" fmla="*/ 2147483647 w 408"/>
                <a:gd name="T73" fmla="*/ 2147483647 h 578"/>
                <a:gd name="T74" fmla="*/ 2147483647 w 408"/>
                <a:gd name="T75" fmla="*/ 2147483647 h 578"/>
                <a:gd name="T76" fmla="*/ 2147483647 w 408"/>
                <a:gd name="T77" fmla="*/ 2147483647 h 578"/>
                <a:gd name="T78" fmla="*/ 2147483647 w 408"/>
                <a:gd name="T79" fmla="*/ 2147483647 h 578"/>
                <a:gd name="T80" fmla="*/ 2147483647 w 408"/>
                <a:gd name="T81" fmla="*/ 2147483647 h 578"/>
                <a:gd name="T82" fmla="*/ 2147483647 w 408"/>
                <a:gd name="T83" fmla="*/ 2147483647 h 578"/>
                <a:gd name="T84" fmla="*/ 2147483647 w 408"/>
                <a:gd name="T85" fmla="*/ 2147483647 h 578"/>
                <a:gd name="T86" fmla="*/ 2147483647 w 408"/>
                <a:gd name="T87" fmla="*/ 2147483647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5" name="组合 22"/>
          <p:cNvGrpSpPr/>
          <p:nvPr/>
        </p:nvGrpSpPr>
        <p:grpSpPr bwMode="auto">
          <a:xfrm>
            <a:off x="1565077" y="2108126"/>
            <a:ext cx="865250" cy="865250"/>
            <a:chOff x="0" y="0"/>
            <a:chExt cx="1403797" cy="1403797"/>
          </a:xfrm>
        </p:grpSpPr>
        <p:sp>
          <p:nvSpPr>
            <p:cNvPr id="16" name="椭圆 23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sym typeface="方正兰亭黑_GBK" panose="02000000000000000000" pitchFamily="2" charset="-122"/>
              </a:endParaRPr>
            </a:p>
          </p:txBody>
        </p:sp>
        <p:grpSp>
          <p:nvGrpSpPr>
            <p:cNvPr id="17" name="组合 24"/>
            <p:cNvGrpSpPr/>
            <p:nvPr/>
          </p:nvGrpSpPr>
          <p:grpSpPr bwMode="auto">
            <a:xfrm>
              <a:off x="282958" y="324214"/>
              <a:ext cx="799244" cy="731504"/>
              <a:chOff x="0" y="0"/>
              <a:chExt cx="550987" cy="504288"/>
            </a:xfrm>
          </p:grpSpPr>
          <p:sp>
            <p:nvSpPr>
              <p:cNvPr id="18" name="Freeform 2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7759" cy="359114"/>
              </a:xfrm>
              <a:custGeom>
                <a:avLst/>
                <a:gdLst>
                  <a:gd name="T0" fmla="*/ 2147483647 w 52"/>
                  <a:gd name="T1" fmla="*/ 1287720650 h 52"/>
                  <a:gd name="T2" fmla="*/ 2147483647 w 52"/>
                  <a:gd name="T3" fmla="*/ 1096948243 h 52"/>
                  <a:gd name="T4" fmla="*/ 2147483647 w 52"/>
                  <a:gd name="T5" fmla="*/ 953868938 h 52"/>
                  <a:gd name="T6" fmla="*/ 2147483647 w 52"/>
                  <a:gd name="T7" fmla="*/ 620017227 h 52"/>
                  <a:gd name="T8" fmla="*/ 2147483647 w 52"/>
                  <a:gd name="T9" fmla="*/ 572317219 h 52"/>
                  <a:gd name="T10" fmla="*/ 1893363828 w 52"/>
                  <a:gd name="T11" fmla="*/ 620017227 h 52"/>
                  <a:gd name="T12" fmla="*/ 2035366631 w 52"/>
                  <a:gd name="T13" fmla="*/ 333851711 h 52"/>
                  <a:gd name="T14" fmla="*/ 1751361025 w 52"/>
                  <a:gd name="T15" fmla="*/ 95386203 h 52"/>
                  <a:gd name="T16" fmla="*/ 1514689686 w 52"/>
                  <a:gd name="T17" fmla="*/ 333851711 h 52"/>
                  <a:gd name="T18" fmla="*/ 1372686883 w 52"/>
                  <a:gd name="T19" fmla="*/ 47693102 h 52"/>
                  <a:gd name="T20" fmla="*/ 1278018348 w 52"/>
                  <a:gd name="T21" fmla="*/ 0 h 52"/>
                  <a:gd name="T22" fmla="*/ 899351086 w 52"/>
                  <a:gd name="T23" fmla="*/ 95386203 h 52"/>
                  <a:gd name="T24" fmla="*/ 852016818 w 52"/>
                  <a:gd name="T25" fmla="*/ 429237915 h 52"/>
                  <a:gd name="T26" fmla="*/ 568011212 w 52"/>
                  <a:gd name="T27" fmla="*/ 190772406 h 52"/>
                  <a:gd name="T28" fmla="*/ 284005606 w 52"/>
                  <a:gd name="T29" fmla="*/ 476931016 h 52"/>
                  <a:gd name="T30" fmla="*/ 473342677 w 52"/>
                  <a:gd name="T31" fmla="*/ 715403430 h 52"/>
                  <a:gd name="T32" fmla="*/ 142002803 w 52"/>
                  <a:gd name="T33" fmla="*/ 763096532 h 52"/>
                  <a:gd name="T34" fmla="*/ 94668535 w 52"/>
                  <a:gd name="T35" fmla="*/ 810789634 h 52"/>
                  <a:gd name="T36" fmla="*/ 0 w 52"/>
                  <a:gd name="T37" fmla="*/ 1192334446 h 52"/>
                  <a:gd name="T38" fmla="*/ 331339874 w 52"/>
                  <a:gd name="T39" fmla="*/ 1287720650 h 52"/>
                  <a:gd name="T40" fmla="*/ 94668535 w 52"/>
                  <a:gd name="T41" fmla="*/ 1478493056 h 52"/>
                  <a:gd name="T42" fmla="*/ 189337071 w 52"/>
                  <a:gd name="T43" fmla="*/ 1860044775 h 52"/>
                  <a:gd name="T44" fmla="*/ 284005606 w 52"/>
                  <a:gd name="T45" fmla="*/ 1907737877 h 52"/>
                  <a:gd name="T46" fmla="*/ 568011212 w 52"/>
                  <a:gd name="T47" fmla="*/ 1907737877 h 52"/>
                  <a:gd name="T48" fmla="*/ 473342677 w 52"/>
                  <a:gd name="T49" fmla="*/ 2147483647 h 52"/>
                  <a:gd name="T50" fmla="*/ 804682551 w 52"/>
                  <a:gd name="T51" fmla="*/ 2147483647 h 52"/>
                  <a:gd name="T52" fmla="*/ 994019622 w 52"/>
                  <a:gd name="T53" fmla="*/ 2146203385 h 52"/>
                  <a:gd name="T54" fmla="*/ 1088688157 w 52"/>
                  <a:gd name="T55" fmla="*/ 2147483647 h 52"/>
                  <a:gd name="T56" fmla="*/ 1136022425 w 52"/>
                  <a:gd name="T57" fmla="*/ 2147483647 h 52"/>
                  <a:gd name="T58" fmla="*/ 1514689686 w 52"/>
                  <a:gd name="T59" fmla="*/ 2147483647 h 52"/>
                  <a:gd name="T60" fmla="*/ 1562023954 w 52"/>
                  <a:gd name="T61" fmla="*/ 2147483647 h 52"/>
                  <a:gd name="T62" fmla="*/ 1656692489 w 52"/>
                  <a:gd name="T63" fmla="*/ 2098510283 h 52"/>
                  <a:gd name="T64" fmla="*/ 1893363828 w 52"/>
                  <a:gd name="T65" fmla="*/ 2147483647 h 52"/>
                  <a:gd name="T66" fmla="*/ 2147483647 w 52"/>
                  <a:gd name="T67" fmla="*/ 2050817182 h 52"/>
                  <a:gd name="T68" fmla="*/ 2147483647 w 52"/>
                  <a:gd name="T69" fmla="*/ 1955430978 h 52"/>
                  <a:gd name="T70" fmla="*/ 2035366631 w 52"/>
                  <a:gd name="T71" fmla="*/ 1669265463 h 52"/>
                  <a:gd name="T72" fmla="*/ 2147483647 w 52"/>
                  <a:gd name="T73" fmla="*/ 1716958564 h 52"/>
                  <a:gd name="T74" fmla="*/ 2147483647 w 52"/>
                  <a:gd name="T75" fmla="*/ 1383106853 h 52"/>
                  <a:gd name="T76" fmla="*/ 1562023954 w 52"/>
                  <a:gd name="T77" fmla="*/ 1335413751 h 52"/>
                  <a:gd name="T78" fmla="*/ 899351086 w 52"/>
                  <a:gd name="T79" fmla="*/ 1192334446 h 52"/>
                  <a:gd name="T80" fmla="*/ 1562023954 w 52"/>
                  <a:gd name="T81" fmla="*/ 1335413751 h 5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2"/>
                  <a:gd name="T124" fmla="*/ 0 h 52"/>
                  <a:gd name="T125" fmla="*/ 52 w 52"/>
                  <a:gd name="T126" fmla="*/ 52 h 5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9" name="Freeform 27"/>
              <p:cNvSpPr>
                <a:spLocks noEditPoints="1" noChangeArrowheads="1"/>
              </p:cNvSpPr>
              <p:nvPr/>
            </p:nvSpPr>
            <p:spPr bwMode="auto">
              <a:xfrm>
                <a:off x="296538" y="248324"/>
                <a:ext cx="254449" cy="255964"/>
              </a:xfrm>
              <a:custGeom>
                <a:avLst/>
                <a:gdLst>
                  <a:gd name="T0" fmla="*/ 1560673257 w 37"/>
                  <a:gd name="T1" fmla="*/ 1387878316 h 37"/>
                  <a:gd name="T2" fmla="*/ 1466086999 w 37"/>
                  <a:gd name="T3" fmla="*/ 1148593483 h 37"/>
                  <a:gd name="T4" fmla="*/ 1702552644 w 37"/>
                  <a:gd name="T5" fmla="*/ 1196451833 h 37"/>
                  <a:gd name="T6" fmla="*/ 1749845773 w 37"/>
                  <a:gd name="T7" fmla="*/ 957160083 h 37"/>
                  <a:gd name="T8" fmla="*/ 1702552644 w 37"/>
                  <a:gd name="T9" fmla="*/ 861443383 h 37"/>
                  <a:gd name="T10" fmla="*/ 1513380128 w 37"/>
                  <a:gd name="T11" fmla="*/ 765726683 h 37"/>
                  <a:gd name="T12" fmla="*/ 1749845773 w 37"/>
                  <a:gd name="T13" fmla="*/ 670009983 h 37"/>
                  <a:gd name="T14" fmla="*/ 1655259515 w 37"/>
                  <a:gd name="T15" fmla="*/ 430725150 h 37"/>
                  <a:gd name="T16" fmla="*/ 1418793870 w 37"/>
                  <a:gd name="T17" fmla="*/ 478576583 h 37"/>
                  <a:gd name="T18" fmla="*/ 1466086999 w 37"/>
                  <a:gd name="T19" fmla="*/ 239291750 h 37"/>
                  <a:gd name="T20" fmla="*/ 1418793870 w 37"/>
                  <a:gd name="T21" fmla="*/ 191433400 h 37"/>
                  <a:gd name="T22" fmla="*/ 1135035096 w 37"/>
                  <a:gd name="T23" fmla="*/ 95716700 h 37"/>
                  <a:gd name="T24" fmla="*/ 993155709 w 37"/>
                  <a:gd name="T25" fmla="*/ 239291750 h 37"/>
                  <a:gd name="T26" fmla="*/ 898569451 w 37"/>
                  <a:gd name="T27" fmla="*/ 0 h 37"/>
                  <a:gd name="T28" fmla="*/ 662103806 w 37"/>
                  <a:gd name="T29" fmla="*/ 47858350 h 37"/>
                  <a:gd name="T30" fmla="*/ 662103806 w 37"/>
                  <a:gd name="T31" fmla="*/ 239291750 h 37"/>
                  <a:gd name="T32" fmla="*/ 472931290 w 37"/>
                  <a:gd name="T33" fmla="*/ 143575050 h 37"/>
                  <a:gd name="T34" fmla="*/ 378345032 w 37"/>
                  <a:gd name="T35" fmla="*/ 143575050 h 37"/>
                  <a:gd name="T36" fmla="*/ 189172516 w 37"/>
                  <a:gd name="T37" fmla="*/ 335008450 h 37"/>
                  <a:gd name="T38" fmla="*/ 331051903 w 37"/>
                  <a:gd name="T39" fmla="*/ 526434933 h 37"/>
                  <a:gd name="T40" fmla="*/ 141879387 w 37"/>
                  <a:gd name="T41" fmla="*/ 526434933 h 37"/>
                  <a:gd name="T42" fmla="*/ 0 w 37"/>
                  <a:gd name="T43" fmla="*/ 813585033 h 37"/>
                  <a:gd name="T44" fmla="*/ 47293129 w 37"/>
                  <a:gd name="T45" fmla="*/ 861443383 h 37"/>
                  <a:gd name="T46" fmla="*/ 236465645 w 37"/>
                  <a:gd name="T47" fmla="*/ 957160083 h 37"/>
                  <a:gd name="T48" fmla="*/ 47293129 w 37"/>
                  <a:gd name="T49" fmla="*/ 1100735133 h 37"/>
                  <a:gd name="T50" fmla="*/ 189172516 w 37"/>
                  <a:gd name="T51" fmla="*/ 1340019966 h 37"/>
                  <a:gd name="T52" fmla="*/ 378345032 w 37"/>
                  <a:gd name="T53" fmla="*/ 1292168534 h 37"/>
                  <a:gd name="T54" fmla="*/ 331051903 w 37"/>
                  <a:gd name="T55" fmla="*/ 1483595016 h 37"/>
                  <a:gd name="T56" fmla="*/ 331051903 w 37"/>
                  <a:gd name="T57" fmla="*/ 1579311716 h 37"/>
                  <a:gd name="T58" fmla="*/ 567517548 w 37"/>
                  <a:gd name="T59" fmla="*/ 1675028416 h 37"/>
                  <a:gd name="T60" fmla="*/ 614810677 w 37"/>
                  <a:gd name="T61" fmla="*/ 1675028416 h 37"/>
                  <a:gd name="T62" fmla="*/ 803983193 w 37"/>
                  <a:gd name="T63" fmla="*/ 1531453366 h 37"/>
                  <a:gd name="T64" fmla="*/ 803983193 w 37"/>
                  <a:gd name="T65" fmla="*/ 1770745116 h 37"/>
                  <a:gd name="T66" fmla="*/ 1087741967 w 37"/>
                  <a:gd name="T67" fmla="*/ 1722886766 h 37"/>
                  <a:gd name="T68" fmla="*/ 1135035096 w 37"/>
                  <a:gd name="T69" fmla="*/ 1675028416 h 37"/>
                  <a:gd name="T70" fmla="*/ 1182328225 w 37"/>
                  <a:gd name="T71" fmla="*/ 1483595016 h 37"/>
                  <a:gd name="T72" fmla="*/ 1324207612 w 37"/>
                  <a:gd name="T73" fmla="*/ 1627170066 h 37"/>
                  <a:gd name="T74" fmla="*/ 1560673257 w 37"/>
                  <a:gd name="T75" fmla="*/ 1435736666 h 37"/>
                  <a:gd name="T76" fmla="*/ 1040448838 w 37"/>
                  <a:gd name="T77" fmla="*/ 1052876783 h 37"/>
                  <a:gd name="T78" fmla="*/ 709396935 w 37"/>
                  <a:gd name="T79" fmla="*/ 717868333 h 37"/>
                  <a:gd name="T80" fmla="*/ 1040448838 w 37"/>
                  <a:gd name="T81" fmla="*/ 1052876783 h 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7"/>
                  <a:gd name="T124" fmla="*/ 0 h 37"/>
                  <a:gd name="T125" fmla="*/ 37 w 37"/>
                  <a:gd name="T126" fmla="*/ 37 h 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20" name="组合 27"/>
          <p:cNvGrpSpPr/>
          <p:nvPr/>
        </p:nvGrpSpPr>
        <p:grpSpPr bwMode="auto">
          <a:xfrm>
            <a:off x="6712652" y="2108126"/>
            <a:ext cx="866272" cy="865250"/>
            <a:chOff x="0" y="0"/>
            <a:chExt cx="1403797" cy="1403797"/>
          </a:xfrm>
        </p:grpSpPr>
        <p:sp>
          <p:nvSpPr>
            <p:cNvPr id="21" name="椭圆 2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sym typeface="方正兰亭黑_GBK" panose="02000000000000000000" pitchFamily="2" charset="-122"/>
              </a:endParaRPr>
            </a:p>
          </p:txBody>
        </p:sp>
        <p:sp>
          <p:nvSpPr>
            <p:cNvPr id="22" name="Freeform 41"/>
            <p:cNvSpPr>
              <a:spLocks noEditPoints="1" noChangeArrowheads="1"/>
            </p:cNvSpPr>
            <p:nvPr/>
          </p:nvSpPr>
          <p:spPr bwMode="auto">
            <a:xfrm>
              <a:off x="363893" y="385180"/>
              <a:ext cx="661930" cy="531751"/>
            </a:xfrm>
            <a:custGeom>
              <a:avLst/>
              <a:gdLst>
                <a:gd name="T0" fmla="*/ 2147483647 w 72"/>
                <a:gd name="T1" fmla="*/ 2147483647 h 58"/>
                <a:gd name="T2" fmla="*/ 2147483647 w 72"/>
                <a:gd name="T3" fmla="*/ 2147483647 h 58"/>
                <a:gd name="T4" fmla="*/ 2147483647 w 72"/>
                <a:gd name="T5" fmla="*/ 2147483647 h 58"/>
                <a:gd name="T6" fmla="*/ 2147483647 w 72"/>
                <a:gd name="T7" fmla="*/ 2147483647 h 58"/>
                <a:gd name="T8" fmla="*/ 2147483647 w 72"/>
                <a:gd name="T9" fmla="*/ 2147483647 h 58"/>
                <a:gd name="T10" fmla="*/ 2147483647 w 72"/>
                <a:gd name="T11" fmla="*/ 0 h 58"/>
                <a:gd name="T12" fmla="*/ 2147483647 w 72"/>
                <a:gd name="T13" fmla="*/ 0 h 58"/>
                <a:gd name="T14" fmla="*/ 2147483647 w 72"/>
                <a:gd name="T15" fmla="*/ 2147483647 h 58"/>
                <a:gd name="T16" fmla="*/ 2147483647 w 72"/>
                <a:gd name="T17" fmla="*/ 2147483647 h 58"/>
                <a:gd name="T18" fmla="*/ 2147483647 w 72"/>
                <a:gd name="T19" fmla="*/ 2147483647 h 58"/>
                <a:gd name="T20" fmla="*/ 2147483647 w 72"/>
                <a:gd name="T21" fmla="*/ 2147483647 h 58"/>
                <a:gd name="T22" fmla="*/ 0 w 72"/>
                <a:gd name="T23" fmla="*/ 2147483647 h 58"/>
                <a:gd name="T24" fmla="*/ 0 w 72"/>
                <a:gd name="T25" fmla="*/ 2147483647 h 58"/>
                <a:gd name="T26" fmla="*/ 2147483647 w 72"/>
                <a:gd name="T27" fmla="*/ 2147483647 h 58"/>
                <a:gd name="T28" fmla="*/ 2147483647 w 72"/>
                <a:gd name="T29" fmla="*/ 2147483647 h 58"/>
                <a:gd name="T30" fmla="*/ 2147483647 w 72"/>
                <a:gd name="T31" fmla="*/ 2147483647 h 58"/>
                <a:gd name="T32" fmla="*/ 2147483647 w 72"/>
                <a:gd name="T33" fmla="*/ 2147483647 h 58"/>
                <a:gd name="T34" fmla="*/ 0 w 72"/>
                <a:gd name="T35" fmla="*/ 2147483647 h 58"/>
                <a:gd name="T36" fmla="*/ 2147483647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2147483647 h 58"/>
                <a:gd name="T42" fmla="*/ 2147483647 w 72"/>
                <a:gd name="T43" fmla="*/ 2147483647 h 58"/>
                <a:gd name="T44" fmla="*/ 2147483647 w 72"/>
                <a:gd name="T45" fmla="*/ 2147483647 h 58"/>
                <a:gd name="T46" fmla="*/ 2147483647 w 72"/>
                <a:gd name="T47" fmla="*/ 2147483647 h 58"/>
                <a:gd name="T48" fmla="*/ 2147483647 w 72"/>
                <a:gd name="T49" fmla="*/ 2147483647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2147483647 h 58"/>
                <a:gd name="T58" fmla="*/ 2147483647 w 72"/>
                <a:gd name="T59" fmla="*/ 2147483647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23" name="文本框 18"/>
          <p:cNvSpPr txBox="1">
            <a:spLocks noChangeArrowheads="1"/>
          </p:cNvSpPr>
          <p:nvPr/>
        </p:nvSpPr>
        <p:spPr bwMode="auto">
          <a:xfrm>
            <a:off x="2483768" y="1779662"/>
            <a:ext cx="4184650" cy="253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1、选择“校内人员其他工薪收入申报录入</a:t>
            </a:r>
            <a:r>
              <a:rPr lang="zh-CN" altLang="en-US" sz="24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4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2、填写工资卡</a:t>
            </a:r>
            <a:r>
              <a:rPr lang="zh-CN" altLang="en-US" sz="24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endParaRPr lang="en-US" altLang="zh-CN" sz="24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3、填入“发放金额”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67360" y="305435"/>
            <a:ext cx="3777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如何办理这些业务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374140" y="1014095"/>
            <a:ext cx="18072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①校内人员</a:t>
            </a:r>
          </a:p>
        </p:txBody>
      </p:sp>
      <p:sp>
        <p:nvSpPr>
          <p:cNvPr id="29" name="Freeform 512"/>
          <p:cNvSpPr/>
          <p:nvPr/>
        </p:nvSpPr>
        <p:spPr bwMode="auto">
          <a:xfrm>
            <a:off x="378683" y="417056"/>
            <a:ext cx="88865" cy="17605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25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QQ截图2017122714430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8496"/>
            <a:ext cx="9144000" cy="3986508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QQ截图201712280955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5291" y="0"/>
            <a:ext cx="6873418" cy="51435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nt Arrow 49"/>
          <p:cNvSpPr/>
          <p:nvPr/>
        </p:nvSpPr>
        <p:spPr>
          <a:xfrm flipH="1">
            <a:off x="-1" y="2158082"/>
            <a:ext cx="7658100" cy="579176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Oval 34"/>
          <p:cNvSpPr/>
          <p:nvPr/>
        </p:nvSpPr>
        <p:spPr>
          <a:xfrm>
            <a:off x="778641" y="2063376"/>
            <a:ext cx="189413" cy="189413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/>
          </a:p>
        </p:txBody>
      </p:sp>
      <p:sp>
        <p:nvSpPr>
          <p:cNvPr id="4" name="Oval 34"/>
          <p:cNvSpPr/>
          <p:nvPr/>
        </p:nvSpPr>
        <p:spPr>
          <a:xfrm>
            <a:off x="2540290" y="2063376"/>
            <a:ext cx="189413" cy="189413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/>
          </a:p>
        </p:txBody>
      </p:sp>
      <p:sp>
        <p:nvSpPr>
          <p:cNvPr id="5" name="Oval 34"/>
          <p:cNvSpPr/>
          <p:nvPr/>
        </p:nvSpPr>
        <p:spPr>
          <a:xfrm>
            <a:off x="4082580" y="2063376"/>
            <a:ext cx="189413" cy="189413"/>
          </a:xfrm>
          <a:prstGeom prst="ellipse">
            <a:avLst/>
          </a:prstGeom>
          <a:solidFill>
            <a:schemeClr val="accent3"/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/>
          </a:p>
        </p:txBody>
      </p:sp>
      <p:sp>
        <p:nvSpPr>
          <p:cNvPr id="6" name="Oval 34"/>
          <p:cNvSpPr/>
          <p:nvPr/>
        </p:nvSpPr>
        <p:spPr>
          <a:xfrm>
            <a:off x="7571922" y="2635625"/>
            <a:ext cx="129494" cy="129492"/>
          </a:xfrm>
          <a:prstGeom prst="ellipse">
            <a:avLst/>
          </a:prstGeom>
          <a:solidFill>
            <a:schemeClr val="accent3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" name="Straight Connector 32"/>
          <p:cNvCxnSpPr/>
          <p:nvPr/>
        </p:nvCxnSpPr>
        <p:spPr>
          <a:xfrm flipV="1">
            <a:off x="873187" y="2176497"/>
            <a:ext cx="0" cy="542289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32"/>
          <p:cNvCxnSpPr/>
          <p:nvPr/>
        </p:nvCxnSpPr>
        <p:spPr>
          <a:xfrm flipV="1">
            <a:off x="2628645" y="2194912"/>
            <a:ext cx="0" cy="542289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32"/>
          <p:cNvCxnSpPr/>
          <p:nvPr/>
        </p:nvCxnSpPr>
        <p:spPr>
          <a:xfrm flipV="1">
            <a:off x="4175461" y="2194912"/>
            <a:ext cx="0" cy="542289"/>
          </a:xfrm>
          <a:prstGeom prst="line">
            <a:avLst/>
          </a:prstGeom>
          <a:ln w="19050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76885" y="2835275"/>
            <a:ext cx="727710" cy="3041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2219325" y="2836545"/>
            <a:ext cx="819150" cy="31178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736340" y="2846070"/>
            <a:ext cx="892810" cy="30226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50"/>
          <p:cNvSpPr txBox="1"/>
          <p:nvPr/>
        </p:nvSpPr>
        <p:spPr>
          <a:xfrm>
            <a:off x="366395" y="2836545"/>
            <a:ext cx="948690" cy="297815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</a:p>
        </p:txBody>
      </p:sp>
      <p:sp>
        <p:nvSpPr>
          <p:cNvPr id="15" name="文本框 52"/>
          <p:cNvSpPr txBox="1"/>
          <p:nvPr/>
        </p:nvSpPr>
        <p:spPr>
          <a:xfrm>
            <a:off x="2494915" y="2846070"/>
            <a:ext cx="866775" cy="282575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" name="文本框 54"/>
          <p:cNvSpPr txBox="1"/>
          <p:nvPr/>
        </p:nvSpPr>
        <p:spPr>
          <a:xfrm>
            <a:off x="4044315" y="2846070"/>
            <a:ext cx="673100" cy="282575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4" name="组合 18"/>
          <p:cNvGrpSpPr/>
          <p:nvPr/>
        </p:nvGrpSpPr>
        <p:grpSpPr>
          <a:xfrm>
            <a:off x="3940846" y="1497066"/>
            <a:ext cx="468371" cy="468369"/>
            <a:chOff x="7473695" y="1743073"/>
            <a:chExt cx="815598" cy="815596"/>
          </a:xfrm>
        </p:grpSpPr>
        <p:sp>
          <p:nvSpPr>
            <p:cNvPr id="20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1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16" name="组合 21"/>
          <p:cNvGrpSpPr/>
          <p:nvPr/>
        </p:nvGrpSpPr>
        <p:grpSpPr>
          <a:xfrm>
            <a:off x="672022" y="1497066"/>
            <a:ext cx="468371" cy="468369"/>
            <a:chOff x="1972263" y="1791342"/>
            <a:chExt cx="815598" cy="815596"/>
          </a:xfrm>
        </p:grpSpPr>
        <p:sp>
          <p:nvSpPr>
            <p:cNvPr id="23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4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8" name="组合 24"/>
          <p:cNvGrpSpPr/>
          <p:nvPr/>
        </p:nvGrpSpPr>
        <p:grpSpPr>
          <a:xfrm>
            <a:off x="2400414" y="1496431"/>
            <a:ext cx="468371" cy="468369"/>
            <a:chOff x="4722979" y="1746592"/>
            <a:chExt cx="815598" cy="815596"/>
          </a:xfrm>
        </p:grpSpPr>
        <p:sp>
          <p:nvSpPr>
            <p:cNvPr id="26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7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8" name="文本框 66"/>
          <p:cNvSpPr txBox="1"/>
          <p:nvPr/>
        </p:nvSpPr>
        <p:spPr>
          <a:xfrm>
            <a:off x="7326658" y="2795498"/>
            <a:ext cx="662885" cy="530909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完成填表</a:t>
            </a:r>
            <a:endParaRPr lang="en-US" altLang="zh-CN" sz="15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Oval 34"/>
          <p:cNvSpPr/>
          <p:nvPr/>
        </p:nvSpPr>
        <p:spPr>
          <a:xfrm>
            <a:off x="5677190" y="2063376"/>
            <a:ext cx="189413" cy="189413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Connector 32"/>
          <p:cNvCxnSpPr/>
          <p:nvPr/>
        </p:nvCxnSpPr>
        <p:spPr>
          <a:xfrm flipV="1">
            <a:off x="5771260" y="2194912"/>
            <a:ext cx="0" cy="542289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圆角矩形 30"/>
          <p:cNvSpPr/>
          <p:nvPr/>
        </p:nvSpPr>
        <p:spPr>
          <a:xfrm>
            <a:off x="5292090" y="2827020"/>
            <a:ext cx="957580" cy="32131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</a:p>
        </p:txBody>
      </p:sp>
      <p:grpSp>
        <p:nvGrpSpPr>
          <p:cNvPr id="19" name="组合 31"/>
          <p:cNvGrpSpPr/>
          <p:nvPr/>
        </p:nvGrpSpPr>
        <p:grpSpPr>
          <a:xfrm>
            <a:off x="5536679" y="1499606"/>
            <a:ext cx="468371" cy="468369"/>
            <a:chOff x="4722979" y="1746592"/>
            <a:chExt cx="815598" cy="815596"/>
          </a:xfrm>
        </p:grpSpPr>
        <p:sp>
          <p:nvSpPr>
            <p:cNvPr id="33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4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967740" y="378460"/>
            <a:ext cx="3943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校内人员</a:t>
            </a:r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如需批量录入：</a:t>
            </a:r>
            <a:endParaRPr lang="en-US" altLang="zh-CN" sz="20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b="1" dirty="0">
              <a:solidFill>
                <a:schemeClr val="bg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82575" y="3369945"/>
            <a:ext cx="1409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点击“教工模板导出”</a:t>
            </a:r>
            <a:endParaRPr lang="zh-CN" altLang="en-US" sz="16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985010" y="3369945"/>
            <a:ext cx="1506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填写模板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679824" y="3369945"/>
            <a:ext cx="1468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点击“导入”选中已填写好的模板导入</a:t>
            </a:r>
          </a:p>
          <a:p>
            <a:endParaRPr lang="zh-CN" altLang="en-US" sz="16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292090" y="3369945"/>
            <a:ext cx="1440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核对发放金额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04048" y="1059582"/>
            <a:ext cx="348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或者，也可以用</a:t>
            </a:r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表格直接导入</a:t>
            </a:r>
          </a:p>
        </p:txBody>
      </p:sp>
    </p:spTree>
  </p:cSld>
  <p:clrMapOvr>
    <a:masterClrMapping/>
  </p:clrMapOvr>
  <p:transition spd="med" advClick="0" advTm="3258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ldLvl="0" animBg="1"/>
      <p:bldP spid="4" grpId="0" bldLvl="0" animBg="1"/>
      <p:bldP spid="5" grpId="0" bldLvl="0" animBg="1"/>
      <p:bldP spid="6" grpId="0" animBg="1"/>
      <p:bldP spid="10" grpId="0" bldLvl="0" animBg="1"/>
      <p:bldP spid="11" grpId="0" bldLvl="0" animBg="1"/>
      <p:bldP spid="12" grpId="0" bldLvl="0" animBg="1"/>
      <p:bldP spid="13" grpId="0"/>
      <p:bldP spid="15" grpId="0"/>
      <p:bldP spid="17" grpId="0"/>
      <p:bldP spid="28" grpId="0"/>
      <p:bldP spid="29" grpId="0" bldLvl="0" animBg="1"/>
      <p:bldP spid="3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6"/>
          <p:cNvGrpSpPr/>
          <p:nvPr/>
        </p:nvGrpSpPr>
        <p:grpSpPr>
          <a:xfrm>
            <a:off x="3546407" y="2931855"/>
            <a:ext cx="1466234" cy="1311787"/>
            <a:chOff x="4727927" y="3910046"/>
            <a:chExt cx="1954724" cy="1749454"/>
          </a:xfrm>
          <a:solidFill>
            <a:schemeClr val="accent3"/>
          </a:solidFill>
        </p:grpSpPr>
        <p:grpSp>
          <p:nvGrpSpPr>
            <p:cNvPr id="3" name="组合 37"/>
            <p:cNvGrpSpPr/>
            <p:nvPr/>
          </p:nvGrpSpPr>
          <p:grpSpPr>
            <a:xfrm>
              <a:off x="4727927" y="3910046"/>
              <a:ext cx="1954724" cy="1749454"/>
              <a:chOff x="4400057" y="3759868"/>
              <a:chExt cx="2239523" cy="2004346"/>
            </a:xfrm>
            <a:grpFill/>
          </p:grpSpPr>
          <p:sp>
            <p:nvSpPr>
              <p:cNvPr id="42" name="Freeform 5"/>
              <p:cNvSpPr/>
              <p:nvPr/>
            </p:nvSpPr>
            <p:spPr bwMode="auto">
              <a:xfrm>
                <a:off x="4400057" y="3759868"/>
                <a:ext cx="2239523" cy="1328213"/>
              </a:xfrm>
              <a:custGeom>
                <a:avLst/>
                <a:gdLst>
                  <a:gd name="T0" fmla="*/ 630 w 891"/>
                  <a:gd name="T1" fmla="*/ 289 h 529"/>
                  <a:gd name="T2" fmla="*/ 842 w 891"/>
                  <a:gd name="T3" fmla="*/ 53 h 529"/>
                  <a:gd name="T4" fmla="*/ 889 w 891"/>
                  <a:gd name="T5" fmla="*/ 0 h 529"/>
                  <a:gd name="T6" fmla="*/ 891 w 891"/>
                  <a:gd name="T7" fmla="*/ 22 h 529"/>
                  <a:gd name="T8" fmla="*/ 890 w 891"/>
                  <a:gd name="T9" fmla="*/ 208 h 529"/>
                  <a:gd name="T10" fmla="*/ 880 w 891"/>
                  <a:gd name="T11" fmla="*/ 232 h 529"/>
                  <a:gd name="T12" fmla="*/ 619 w 891"/>
                  <a:gd name="T13" fmla="*/ 512 h 529"/>
                  <a:gd name="T14" fmla="*/ 591 w 891"/>
                  <a:gd name="T15" fmla="*/ 516 h 529"/>
                  <a:gd name="T16" fmla="*/ 439 w 891"/>
                  <a:gd name="T17" fmla="*/ 521 h 529"/>
                  <a:gd name="T18" fmla="*/ 412 w 891"/>
                  <a:gd name="T19" fmla="*/ 520 h 529"/>
                  <a:gd name="T20" fmla="*/ 12 w 891"/>
                  <a:gd name="T21" fmla="*/ 146 h 529"/>
                  <a:gd name="T22" fmla="*/ 0 w 891"/>
                  <a:gd name="T23" fmla="*/ 132 h 529"/>
                  <a:gd name="T24" fmla="*/ 25 w 891"/>
                  <a:gd name="T25" fmla="*/ 130 h 529"/>
                  <a:gd name="T26" fmla="*/ 182 w 891"/>
                  <a:gd name="T27" fmla="*/ 130 h 529"/>
                  <a:gd name="T28" fmla="*/ 218 w 891"/>
                  <a:gd name="T29" fmla="*/ 144 h 529"/>
                  <a:gd name="T30" fmla="*/ 491 w 891"/>
                  <a:gd name="T31" fmla="*/ 390 h 529"/>
                  <a:gd name="T32" fmla="*/ 519 w 891"/>
                  <a:gd name="T33" fmla="*/ 415 h 529"/>
                  <a:gd name="T34" fmla="*/ 630 w 891"/>
                  <a:gd name="T35" fmla="*/ 289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91" h="529">
                    <a:moveTo>
                      <a:pt x="630" y="289"/>
                    </a:moveTo>
                    <a:cubicBezTo>
                      <a:pt x="701" y="210"/>
                      <a:pt x="771" y="131"/>
                      <a:pt x="842" y="53"/>
                    </a:cubicBezTo>
                    <a:cubicBezTo>
                      <a:pt x="856" y="36"/>
                      <a:pt x="871" y="20"/>
                      <a:pt x="889" y="0"/>
                    </a:cubicBezTo>
                    <a:cubicBezTo>
                      <a:pt x="890" y="10"/>
                      <a:pt x="891" y="16"/>
                      <a:pt x="891" y="22"/>
                    </a:cubicBezTo>
                    <a:cubicBezTo>
                      <a:pt x="891" y="84"/>
                      <a:pt x="891" y="146"/>
                      <a:pt x="890" y="208"/>
                    </a:cubicBezTo>
                    <a:cubicBezTo>
                      <a:pt x="890" y="216"/>
                      <a:pt x="885" y="226"/>
                      <a:pt x="880" y="232"/>
                    </a:cubicBezTo>
                    <a:cubicBezTo>
                      <a:pt x="793" y="326"/>
                      <a:pt x="706" y="418"/>
                      <a:pt x="619" y="512"/>
                    </a:cubicBezTo>
                    <a:cubicBezTo>
                      <a:pt x="610" y="521"/>
                      <a:pt x="604" y="524"/>
                      <a:pt x="591" y="516"/>
                    </a:cubicBezTo>
                    <a:cubicBezTo>
                      <a:pt x="540" y="488"/>
                      <a:pt x="489" y="490"/>
                      <a:pt x="439" y="521"/>
                    </a:cubicBezTo>
                    <a:cubicBezTo>
                      <a:pt x="429" y="528"/>
                      <a:pt x="422" y="529"/>
                      <a:pt x="412" y="520"/>
                    </a:cubicBezTo>
                    <a:cubicBezTo>
                      <a:pt x="279" y="395"/>
                      <a:pt x="146" y="271"/>
                      <a:pt x="12" y="146"/>
                    </a:cubicBezTo>
                    <a:cubicBezTo>
                      <a:pt x="8" y="143"/>
                      <a:pt x="6" y="138"/>
                      <a:pt x="0" y="132"/>
                    </a:cubicBezTo>
                    <a:cubicBezTo>
                      <a:pt x="10" y="131"/>
                      <a:pt x="18" y="130"/>
                      <a:pt x="25" y="130"/>
                    </a:cubicBezTo>
                    <a:cubicBezTo>
                      <a:pt x="77" y="130"/>
                      <a:pt x="130" y="129"/>
                      <a:pt x="182" y="130"/>
                    </a:cubicBezTo>
                    <a:cubicBezTo>
                      <a:pt x="194" y="131"/>
                      <a:pt x="209" y="136"/>
                      <a:pt x="218" y="144"/>
                    </a:cubicBezTo>
                    <a:cubicBezTo>
                      <a:pt x="309" y="226"/>
                      <a:pt x="400" y="308"/>
                      <a:pt x="491" y="390"/>
                    </a:cubicBezTo>
                    <a:cubicBezTo>
                      <a:pt x="499" y="398"/>
                      <a:pt x="508" y="405"/>
                      <a:pt x="519" y="415"/>
                    </a:cubicBezTo>
                    <a:cubicBezTo>
                      <a:pt x="557" y="372"/>
                      <a:pt x="593" y="331"/>
                      <a:pt x="630" y="28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" name="Freeform 9"/>
              <p:cNvSpPr/>
              <p:nvPr/>
            </p:nvSpPr>
            <p:spPr bwMode="auto">
              <a:xfrm>
                <a:off x="5364815" y="5078727"/>
                <a:ext cx="717556" cy="685487"/>
              </a:xfrm>
              <a:custGeom>
                <a:avLst/>
                <a:gdLst>
                  <a:gd name="T0" fmla="*/ 0 w 285"/>
                  <a:gd name="T1" fmla="*/ 139 h 273"/>
                  <a:gd name="T2" fmla="*/ 46 w 285"/>
                  <a:gd name="T3" fmla="*/ 41 h 273"/>
                  <a:gd name="T4" fmla="*/ 227 w 285"/>
                  <a:gd name="T5" fmla="*/ 43 h 273"/>
                  <a:gd name="T6" fmla="*/ 236 w 285"/>
                  <a:gd name="T7" fmla="*/ 214 h 273"/>
                  <a:gd name="T8" fmla="*/ 25 w 285"/>
                  <a:gd name="T9" fmla="*/ 205 h 273"/>
                  <a:gd name="T10" fmla="*/ 0 w 285"/>
                  <a:gd name="T11" fmla="*/ 139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273">
                    <a:moveTo>
                      <a:pt x="0" y="139"/>
                    </a:moveTo>
                    <a:cubicBezTo>
                      <a:pt x="0" y="95"/>
                      <a:pt x="17" y="65"/>
                      <a:pt x="46" y="41"/>
                    </a:cubicBezTo>
                    <a:cubicBezTo>
                      <a:pt x="97" y="0"/>
                      <a:pt x="176" y="1"/>
                      <a:pt x="227" y="43"/>
                    </a:cubicBezTo>
                    <a:cubicBezTo>
                      <a:pt x="281" y="88"/>
                      <a:pt x="285" y="164"/>
                      <a:pt x="236" y="214"/>
                    </a:cubicBezTo>
                    <a:cubicBezTo>
                      <a:pt x="179" y="273"/>
                      <a:pt x="75" y="268"/>
                      <a:pt x="25" y="205"/>
                    </a:cubicBezTo>
                    <a:cubicBezTo>
                      <a:pt x="7" y="182"/>
                      <a:pt x="0" y="161"/>
                      <a:pt x="0" y="1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4" name="组合 38"/>
            <p:cNvGrpSpPr>
              <a:grpSpLocks noChangeAspect="1"/>
            </p:cNvGrpSpPr>
            <p:nvPr/>
          </p:nvGrpSpPr>
          <p:grpSpPr>
            <a:xfrm>
              <a:off x="5751176" y="5250128"/>
              <a:ext cx="197725" cy="192992"/>
              <a:chOff x="3530192" y="2543266"/>
              <a:chExt cx="596901" cy="582613"/>
            </a:xfrm>
            <a:grpFill/>
          </p:grpSpPr>
          <p:sp>
            <p:nvSpPr>
              <p:cNvPr id="40" name="Freeform 36"/>
              <p:cNvSpPr>
                <a:spLocks noEditPoints="1"/>
              </p:cNvSpPr>
              <p:nvPr/>
            </p:nvSpPr>
            <p:spPr bwMode="auto">
              <a:xfrm>
                <a:off x="3646080" y="2543266"/>
                <a:ext cx="481013" cy="582613"/>
              </a:xfrm>
              <a:custGeom>
                <a:avLst/>
                <a:gdLst>
                  <a:gd name="T0" fmla="*/ 100 w 128"/>
                  <a:gd name="T1" fmla="*/ 113 h 155"/>
                  <a:gd name="T2" fmla="*/ 100 w 128"/>
                  <a:gd name="T3" fmla="*/ 105 h 155"/>
                  <a:gd name="T4" fmla="*/ 62 w 128"/>
                  <a:gd name="T5" fmla="*/ 109 h 155"/>
                  <a:gd name="T6" fmla="*/ 127 w 128"/>
                  <a:gd name="T7" fmla="*/ 51 h 155"/>
                  <a:gd name="T8" fmla="*/ 74 w 128"/>
                  <a:gd name="T9" fmla="*/ 0 h 155"/>
                  <a:gd name="T10" fmla="*/ 0 w 128"/>
                  <a:gd name="T11" fmla="*/ 22 h 155"/>
                  <a:gd name="T12" fmla="*/ 3 w 128"/>
                  <a:gd name="T13" fmla="*/ 70 h 155"/>
                  <a:gd name="T14" fmla="*/ 4 w 128"/>
                  <a:gd name="T15" fmla="*/ 69 h 155"/>
                  <a:gd name="T16" fmla="*/ 10 w 128"/>
                  <a:gd name="T17" fmla="*/ 22 h 155"/>
                  <a:gd name="T18" fmla="*/ 68 w 128"/>
                  <a:gd name="T19" fmla="*/ 10 h 155"/>
                  <a:gd name="T20" fmla="*/ 90 w 128"/>
                  <a:gd name="T21" fmla="*/ 59 h 155"/>
                  <a:gd name="T22" fmla="*/ 118 w 128"/>
                  <a:gd name="T23" fmla="*/ 134 h 155"/>
                  <a:gd name="T24" fmla="*/ 45 w 128"/>
                  <a:gd name="T25" fmla="*/ 145 h 155"/>
                  <a:gd name="T26" fmla="*/ 44 w 128"/>
                  <a:gd name="T27" fmla="*/ 155 h 155"/>
                  <a:gd name="T28" fmla="*/ 92 w 128"/>
                  <a:gd name="T29" fmla="*/ 155 h 155"/>
                  <a:gd name="T30" fmla="*/ 128 w 128"/>
                  <a:gd name="T31" fmla="*/ 134 h 155"/>
                  <a:gd name="T32" fmla="*/ 127 w 128"/>
                  <a:gd name="T33" fmla="*/ 51 h 155"/>
                  <a:gd name="T34" fmla="*/ 78 w 128"/>
                  <a:gd name="T35" fmla="*/ 38 h 155"/>
                  <a:gd name="T36" fmla="*/ 112 w 128"/>
                  <a:gd name="T37" fmla="*/ 50 h 155"/>
                  <a:gd name="T38" fmla="*/ 55 w 128"/>
                  <a:gd name="T39" fmla="*/ 54 h 155"/>
                  <a:gd name="T40" fmla="*/ 28 w 128"/>
                  <a:gd name="T41" fmla="*/ 50 h 155"/>
                  <a:gd name="T42" fmla="*/ 28 w 128"/>
                  <a:gd name="T43" fmla="*/ 58 h 155"/>
                  <a:gd name="T44" fmla="*/ 55 w 128"/>
                  <a:gd name="T45" fmla="*/ 54 h 155"/>
                  <a:gd name="T46" fmla="*/ 51 w 128"/>
                  <a:gd name="T47" fmla="*/ 42 h 155"/>
                  <a:gd name="T48" fmla="*/ 51 w 128"/>
                  <a:gd name="T49" fmla="*/ 34 h 155"/>
                  <a:gd name="T50" fmla="*/ 24 w 128"/>
                  <a:gd name="T51" fmla="*/ 38 h 155"/>
                  <a:gd name="T52" fmla="*/ 100 w 128"/>
                  <a:gd name="T53" fmla="*/ 121 h 155"/>
                  <a:gd name="T54" fmla="*/ 62 w 128"/>
                  <a:gd name="T55" fmla="*/ 125 h 155"/>
                  <a:gd name="T56" fmla="*/ 100 w 128"/>
                  <a:gd name="T57" fmla="*/ 129 h 155"/>
                  <a:gd name="T58" fmla="*/ 100 w 128"/>
                  <a:gd name="T59" fmla="*/ 121 h 155"/>
                  <a:gd name="T60" fmla="*/ 100 w 128"/>
                  <a:gd name="T61" fmla="*/ 96 h 155"/>
                  <a:gd name="T62" fmla="*/ 100 w 128"/>
                  <a:gd name="T63" fmla="*/ 88 h 155"/>
                  <a:gd name="T64" fmla="*/ 62 w 128"/>
                  <a:gd name="T65" fmla="*/ 9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8" h="155">
                    <a:moveTo>
                      <a:pt x="66" y="113"/>
                    </a:move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2" y="113"/>
                      <a:pt x="104" y="111"/>
                      <a:pt x="104" y="109"/>
                    </a:cubicBezTo>
                    <a:cubicBezTo>
                      <a:pt x="104" y="107"/>
                      <a:pt x="102" y="105"/>
                      <a:pt x="100" y="105"/>
                    </a:cubicBezTo>
                    <a:cubicBezTo>
                      <a:pt x="66" y="105"/>
                      <a:pt x="66" y="105"/>
                      <a:pt x="66" y="105"/>
                    </a:cubicBezTo>
                    <a:cubicBezTo>
                      <a:pt x="63" y="105"/>
                      <a:pt x="62" y="107"/>
                      <a:pt x="62" y="109"/>
                    </a:cubicBezTo>
                    <a:cubicBezTo>
                      <a:pt x="62" y="111"/>
                      <a:pt x="63" y="113"/>
                      <a:pt x="66" y="113"/>
                    </a:cubicBezTo>
                    <a:close/>
                    <a:moveTo>
                      <a:pt x="127" y="51"/>
                    </a:moveTo>
                    <a:cubicBezTo>
                      <a:pt x="78" y="2"/>
                      <a:pt x="78" y="2"/>
                      <a:pt x="78" y="2"/>
                    </a:cubicBezTo>
                    <a:cubicBezTo>
                      <a:pt x="77" y="1"/>
                      <a:pt x="76" y="0"/>
                      <a:pt x="74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0"/>
                      <a:pt x="0" y="2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69"/>
                      <a:pt x="4" y="69"/>
                      <a:pt x="4" y="69"/>
                    </a:cubicBezTo>
                    <a:cubicBezTo>
                      <a:pt x="6" y="68"/>
                      <a:pt x="8" y="67"/>
                      <a:pt x="10" y="67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5"/>
                      <a:pt x="15" y="10"/>
                      <a:pt x="21" y="10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8" y="50"/>
                      <a:pt x="78" y="59"/>
                      <a:pt x="90" y="59"/>
                    </a:cubicBezTo>
                    <a:cubicBezTo>
                      <a:pt x="118" y="59"/>
                      <a:pt x="118" y="59"/>
                      <a:pt x="118" y="59"/>
                    </a:cubicBezTo>
                    <a:cubicBezTo>
                      <a:pt x="118" y="134"/>
                      <a:pt x="118" y="134"/>
                      <a:pt x="118" y="134"/>
                    </a:cubicBezTo>
                    <a:cubicBezTo>
                      <a:pt x="118" y="140"/>
                      <a:pt x="113" y="145"/>
                      <a:pt x="107" y="145"/>
                    </a:cubicBezTo>
                    <a:cubicBezTo>
                      <a:pt x="45" y="145"/>
                      <a:pt x="45" y="145"/>
                      <a:pt x="45" y="145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3"/>
                      <a:pt x="44" y="154"/>
                      <a:pt x="44" y="155"/>
                    </a:cubicBezTo>
                    <a:cubicBezTo>
                      <a:pt x="64" y="155"/>
                      <a:pt x="92" y="155"/>
                      <a:pt x="92" y="155"/>
                    </a:cubicBezTo>
                    <a:cubicBezTo>
                      <a:pt x="92" y="155"/>
                      <a:pt x="92" y="155"/>
                      <a:pt x="92" y="155"/>
                    </a:cubicBezTo>
                    <a:cubicBezTo>
                      <a:pt x="107" y="155"/>
                      <a:pt x="107" y="155"/>
                      <a:pt x="107" y="155"/>
                    </a:cubicBezTo>
                    <a:cubicBezTo>
                      <a:pt x="118" y="155"/>
                      <a:pt x="128" y="145"/>
                      <a:pt x="128" y="134"/>
                    </a:cubicBezTo>
                    <a:cubicBezTo>
                      <a:pt x="128" y="54"/>
                      <a:pt x="128" y="54"/>
                      <a:pt x="128" y="54"/>
                    </a:cubicBezTo>
                    <a:cubicBezTo>
                      <a:pt x="128" y="53"/>
                      <a:pt x="128" y="51"/>
                      <a:pt x="127" y="51"/>
                    </a:cubicBezTo>
                    <a:close/>
                    <a:moveTo>
                      <a:pt x="90" y="50"/>
                    </a:moveTo>
                    <a:cubicBezTo>
                      <a:pt x="83" y="50"/>
                      <a:pt x="78" y="44"/>
                      <a:pt x="78" y="3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112" y="50"/>
                      <a:pt x="112" y="50"/>
                      <a:pt x="112" y="50"/>
                    </a:cubicBezTo>
                    <a:lnTo>
                      <a:pt x="90" y="50"/>
                    </a:lnTo>
                    <a:close/>
                    <a:moveTo>
                      <a:pt x="55" y="54"/>
                    </a:moveTo>
                    <a:cubicBezTo>
                      <a:pt x="55" y="52"/>
                      <a:pt x="54" y="50"/>
                      <a:pt x="51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6" y="50"/>
                      <a:pt x="24" y="52"/>
                      <a:pt x="24" y="54"/>
                    </a:cubicBezTo>
                    <a:cubicBezTo>
                      <a:pt x="24" y="56"/>
                      <a:pt x="26" y="58"/>
                      <a:pt x="28" y="58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4" y="58"/>
                      <a:pt x="55" y="56"/>
                      <a:pt x="55" y="54"/>
                    </a:cubicBezTo>
                    <a:close/>
                    <a:moveTo>
                      <a:pt x="28" y="42"/>
                    </a:moveTo>
                    <a:cubicBezTo>
                      <a:pt x="51" y="42"/>
                      <a:pt x="51" y="42"/>
                      <a:pt x="51" y="42"/>
                    </a:cubicBezTo>
                    <a:cubicBezTo>
                      <a:pt x="54" y="42"/>
                      <a:pt x="55" y="40"/>
                      <a:pt x="55" y="38"/>
                    </a:cubicBezTo>
                    <a:cubicBezTo>
                      <a:pt x="55" y="36"/>
                      <a:pt x="54" y="34"/>
                      <a:pt x="51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6" y="34"/>
                      <a:pt x="24" y="36"/>
                      <a:pt x="24" y="38"/>
                    </a:cubicBezTo>
                    <a:cubicBezTo>
                      <a:pt x="24" y="40"/>
                      <a:pt x="26" y="42"/>
                      <a:pt x="28" y="42"/>
                    </a:cubicBezTo>
                    <a:close/>
                    <a:moveTo>
                      <a:pt x="100" y="121"/>
                    </a:moveTo>
                    <a:cubicBezTo>
                      <a:pt x="66" y="121"/>
                      <a:pt x="66" y="121"/>
                      <a:pt x="66" y="121"/>
                    </a:cubicBezTo>
                    <a:cubicBezTo>
                      <a:pt x="64" y="121"/>
                      <a:pt x="62" y="123"/>
                      <a:pt x="62" y="125"/>
                    </a:cubicBezTo>
                    <a:cubicBezTo>
                      <a:pt x="62" y="127"/>
                      <a:pt x="64" y="129"/>
                      <a:pt x="66" y="129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102" y="129"/>
                      <a:pt x="104" y="127"/>
                      <a:pt x="104" y="125"/>
                    </a:cubicBezTo>
                    <a:cubicBezTo>
                      <a:pt x="104" y="123"/>
                      <a:pt x="102" y="121"/>
                      <a:pt x="100" y="121"/>
                    </a:cubicBezTo>
                    <a:close/>
                    <a:moveTo>
                      <a:pt x="66" y="96"/>
                    </a:moveTo>
                    <a:cubicBezTo>
                      <a:pt x="100" y="96"/>
                      <a:pt x="100" y="96"/>
                      <a:pt x="100" y="96"/>
                    </a:cubicBezTo>
                    <a:cubicBezTo>
                      <a:pt x="102" y="96"/>
                      <a:pt x="104" y="95"/>
                      <a:pt x="104" y="92"/>
                    </a:cubicBezTo>
                    <a:cubicBezTo>
                      <a:pt x="104" y="90"/>
                      <a:pt x="102" y="88"/>
                      <a:pt x="100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3" y="88"/>
                      <a:pt x="62" y="90"/>
                      <a:pt x="62" y="92"/>
                    </a:cubicBezTo>
                    <a:cubicBezTo>
                      <a:pt x="62" y="95"/>
                      <a:pt x="63" y="96"/>
                      <a:pt x="66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37"/>
              <p:cNvSpPr/>
              <p:nvPr/>
            </p:nvSpPr>
            <p:spPr bwMode="auto">
              <a:xfrm>
                <a:off x="3530192" y="2821078"/>
                <a:ext cx="323850" cy="304800"/>
              </a:xfrm>
              <a:custGeom>
                <a:avLst/>
                <a:gdLst>
                  <a:gd name="T0" fmla="*/ 0 w 86"/>
                  <a:gd name="T1" fmla="*/ 41 h 81"/>
                  <a:gd name="T2" fmla="*/ 4 w 86"/>
                  <a:gd name="T3" fmla="*/ 45 h 81"/>
                  <a:gd name="T4" fmla="*/ 18 w 86"/>
                  <a:gd name="T5" fmla="*/ 45 h 81"/>
                  <a:gd name="T6" fmla="*/ 18 w 86"/>
                  <a:gd name="T7" fmla="*/ 77 h 81"/>
                  <a:gd name="T8" fmla="*/ 22 w 86"/>
                  <a:gd name="T9" fmla="*/ 81 h 81"/>
                  <a:gd name="T10" fmla="*/ 64 w 86"/>
                  <a:gd name="T11" fmla="*/ 81 h 81"/>
                  <a:gd name="T12" fmla="*/ 68 w 86"/>
                  <a:gd name="T13" fmla="*/ 77 h 81"/>
                  <a:gd name="T14" fmla="*/ 68 w 86"/>
                  <a:gd name="T15" fmla="*/ 45 h 81"/>
                  <a:gd name="T16" fmla="*/ 82 w 86"/>
                  <a:gd name="T17" fmla="*/ 45 h 81"/>
                  <a:gd name="T18" fmla="*/ 86 w 86"/>
                  <a:gd name="T19" fmla="*/ 41 h 81"/>
                  <a:gd name="T20" fmla="*/ 85 w 86"/>
                  <a:gd name="T21" fmla="*/ 38 h 81"/>
                  <a:gd name="T22" fmla="*/ 85 w 86"/>
                  <a:gd name="T23" fmla="*/ 38 h 81"/>
                  <a:gd name="T24" fmla="*/ 46 w 86"/>
                  <a:gd name="T25" fmla="*/ 1 h 81"/>
                  <a:gd name="T26" fmla="*/ 43 w 86"/>
                  <a:gd name="T27" fmla="*/ 0 h 81"/>
                  <a:gd name="T28" fmla="*/ 40 w 86"/>
                  <a:gd name="T29" fmla="*/ 1 h 81"/>
                  <a:gd name="T30" fmla="*/ 40 w 86"/>
                  <a:gd name="T31" fmla="*/ 1 h 81"/>
                  <a:gd name="T32" fmla="*/ 1 w 86"/>
                  <a:gd name="T33" fmla="*/ 38 h 81"/>
                  <a:gd name="T34" fmla="*/ 1 w 86"/>
                  <a:gd name="T35" fmla="*/ 38 h 81"/>
                  <a:gd name="T36" fmla="*/ 1 w 86"/>
                  <a:gd name="T37" fmla="*/ 38 h 81"/>
                  <a:gd name="T38" fmla="*/ 1 w 86"/>
                  <a:gd name="T39" fmla="*/ 39 h 81"/>
                  <a:gd name="T40" fmla="*/ 0 w 86"/>
                  <a:gd name="T41" fmla="*/ 4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6" h="81">
                    <a:moveTo>
                      <a:pt x="0" y="41"/>
                    </a:moveTo>
                    <a:cubicBezTo>
                      <a:pt x="0" y="43"/>
                      <a:pt x="2" y="45"/>
                      <a:pt x="4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18" y="79"/>
                      <a:pt x="20" y="81"/>
                      <a:pt x="22" y="81"/>
                    </a:cubicBezTo>
                    <a:cubicBezTo>
                      <a:pt x="64" y="81"/>
                      <a:pt x="64" y="81"/>
                      <a:pt x="64" y="81"/>
                    </a:cubicBezTo>
                    <a:cubicBezTo>
                      <a:pt x="66" y="81"/>
                      <a:pt x="68" y="79"/>
                      <a:pt x="68" y="77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4" y="45"/>
                      <a:pt x="86" y="43"/>
                      <a:pt x="86" y="41"/>
                    </a:cubicBezTo>
                    <a:cubicBezTo>
                      <a:pt x="86" y="40"/>
                      <a:pt x="86" y="39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6" y="1"/>
                      <a:pt x="44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39"/>
                      <a:pt x="0" y="40"/>
                      <a:pt x="0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3"/>
          <p:cNvGrpSpPr/>
          <p:nvPr/>
        </p:nvGrpSpPr>
        <p:grpSpPr>
          <a:xfrm>
            <a:off x="3309325" y="1941894"/>
            <a:ext cx="1273769" cy="1464829"/>
            <a:chOff x="4411859" y="2589791"/>
            <a:chExt cx="1698137" cy="1953557"/>
          </a:xfrm>
          <a:solidFill>
            <a:schemeClr val="accent4"/>
          </a:solidFill>
        </p:grpSpPr>
        <p:grpSp>
          <p:nvGrpSpPr>
            <p:cNvPr id="6" name="组合 44"/>
            <p:cNvGrpSpPr/>
            <p:nvPr/>
          </p:nvGrpSpPr>
          <p:grpSpPr>
            <a:xfrm>
              <a:off x="4411859" y="2589791"/>
              <a:ext cx="1698137" cy="1953557"/>
              <a:chOff x="4037938" y="2247255"/>
              <a:chExt cx="1945552" cy="2238186"/>
            </a:xfrm>
            <a:grpFill/>
          </p:grpSpPr>
          <p:sp>
            <p:nvSpPr>
              <p:cNvPr id="51" name="Freeform 6"/>
              <p:cNvSpPr/>
              <p:nvPr/>
            </p:nvSpPr>
            <p:spPr bwMode="auto">
              <a:xfrm>
                <a:off x="4673984" y="2247255"/>
                <a:ext cx="1309506" cy="2238186"/>
              </a:xfrm>
              <a:custGeom>
                <a:avLst/>
                <a:gdLst>
                  <a:gd name="T0" fmla="*/ 521 w 521"/>
                  <a:gd name="T1" fmla="*/ 891 h 891"/>
                  <a:gd name="T2" fmla="*/ 327 w 521"/>
                  <a:gd name="T3" fmla="*/ 890 h 891"/>
                  <a:gd name="T4" fmla="*/ 290 w 521"/>
                  <a:gd name="T5" fmla="*/ 875 h 891"/>
                  <a:gd name="T6" fmla="*/ 19 w 521"/>
                  <a:gd name="T7" fmla="*/ 621 h 891"/>
                  <a:gd name="T8" fmla="*/ 13 w 521"/>
                  <a:gd name="T9" fmla="*/ 590 h 891"/>
                  <a:gd name="T10" fmla="*/ 7 w 521"/>
                  <a:gd name="T11" fmla="*/ 439 h 891"/>
                  <a:gd name="T12" fmla="*/ 8 w 521"/>
                  <a:gd name="T13" fmla="*/ 413 h 891"/>
                  <a:gd name="T14" fmla="*/ 382 w 521"/>
                  <a:gd name="T15" fmla="*/ 12 h 891"/>
                  <a:gd name="T16" fmla="*/ 389 w 521"/>
                  <a:gd name="T17" fmla="*/ 0 h 891"/>
                  <a:gd name="T18" fmla="*/ 394 w 521"/>
                  <a:gd name="T19" fmla="*/ 3 h 891"/>
                  <a:gd name="T20" fmla="*/ 396 w 521"/>
                  <a:gd name="T21" fmla="*/ 17 h 891"/>
                  <a:gd name="T22" fmla="*/ 396 w 521"/>
                  <a:gd name="T23" fmla="*/ 187 h 891"/>
                  <a:gd name="T24" fmla="*/ 379 w 521"/>
                  <a:gd name="T25" fmla="*/ 222 h 891"/>
                  <a:gd name="T26" fmla="*/ 122 w 521"/>
                  <a:gd name="T27" fmla="*/ 508 h 891"/>
                  <a:gd name="T28" fmla="*/ 113 w 521"/>
                  <a:gd name="T29" fmla="*/ 520 h 891"/>
                  <a:gd name="T30" fmla="*/ 145 w 521"/>
                  <a:gd name="T31" fmla="*/ 549 h 891"/>
                  <a:gd name="T32" fmla="*/ 508 w 521"/>
                  <a:gd name="T33" fmla="*/ 875 h 891"/>
                  <a:gd name="T34" fmla="*/ 521 w 521"/>
                  <a:gd name="T35" fmla="*/ 891 h 891"/>
                  <a:gd name="T36" fmla="*/ 521 w 521"/>
                  <a:gd name="T37" fmla="*/ 89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1" h="891">
                    <a:moveTo>
                      <a:pt x="521" y="891"/>
                    </a:moveTo>
                    <a:cubicBezTo>
                      <a:pt x="457" y="891"/>
                      <a:pt x="392" y="890"/>
                      <a:pt x="327" y="890"/>
                    </a:cubicBezTo>
                    <a:cubicBezTo>
                      <a:pt x="312" y="890"/>
                      <a:pt x="301" y="886"/>
                      <a:pt x="290" y="875"/>
                    </a:cubicBezTo>
                    <a:cubicBezTo>
                      <a:pt x="200" y="790"/>
                      <a:pt x="110" y="706"/>
                      <a:pt x="19" y="621"/>
                    </a:cubicBezTo>
                    <a:cubicBezTo>
                      <a:pt x="8" y="611"/>
                      <a:pt x="5" y="604"/>
                      <a:pt x="13" y="590"/>
                    </a:cubicBezTo>
                    <a:cubicBezTo>
                      <a:pt x="41" y="539"/>
                      <a:pt x="38" y="488"/>
                      <a:pt x="7" y="439"/>
                    </a:cubicBezTo>
                    <a:cubicBezTo>
                      <a:pt x="0" y="428"/>
                      <a:pt x="0" y="422"/>
                      <a:pt x="8" y="413"/>
                    </a:cubicBezTo>
                    <a:cubicBezTo>
                      <a:pt x="133" y="280"/>
                      <a:pt x="257" y="146"/>
                      <a:pt x="382" y="12"/>
                    </a:cubicBezTo>
                    <a:cubicBezTo>
                      <a:pt x="385" y="9"/>
                      <a:pt x="386" y="4"/>
                      <a:pt x="389" y="0"/>
                    </a:cubicBezTo>
                    <a:cubicBezTo>
                      <a:pt x="391" y="1"/>
                      <a:pt x="393" y="2"/>
                      <a:pt x="394" y="3"/>
                    </a:cubicBezTo>
                    <a:cubicBezTo>
                      <a:pt x="395" y="8"/>
                      <a:pt x="396" y="13"/>
                      <a:pt x="396" y="17"/>
                    </a:cubicBezTo>
                    <a:cubicBezTo>
                      <a:pt x="396" y="74"/>
                      <a:pt x="397" y="131"/>
                      <a:pt x="396" y="187"/>
                    </a:cubicBezTo>
                    <a:cubicBezTo>
                      <a:pt x="395" y="199"/>
                      <a:pt x="388" y="212"/>
                      <a:pt x="379" y="222"/>
                    </a:cubicBezTo>
                    <a:cubicBezTo>
                      <a:pt x="294" y="318"/>
                      <a:pt x="208" y="413"/>
                      <a:pt x="122" y="508"/>
                    </a:cubicBezTo>
                    <a:cubicBezTo>
                      <a:pt x="119" y="511"/>
                      <a:pt x="117" y="515"/>
                      <a:pt x="113" y="520"/>
                    </a:cubicBezTo>
                    <a:cubicBezTo>
                      <a:pt x="124" y="530"/>
                      <a:pt x="134" y="539"/>
                      <a:pt x="145" y="549"/>
                    </a:cubicBezTo>
                    <a:cubicBezTo>
                      <a:pt x="266" y="658"/>
                      <a:pt x="387" y="766"/>
                      <a:pt x="508" y="875"/>
                    </a:cubicBezTo>
                    <a:cubicBezTo>
                      <a:pt x="513" y="879"/>
                      <a:pt x="517" y="886"/>
                      <a:pt x="521" y="891"/>
                    </a:cubicBezTo>
                    <a:cubicBezTo>
                      <a:pt x="521" y="891"/>
                      <a:pt x="521" y="891"/>
                      <a:pt x="521" y="89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2" name="Freeform 10"/>
              <p:cNvSpPr/>
              <p:nvPr/>
            </p:nvSpPr>
            <p:spPr bwMode="auto">
              <a:xfrm>
                <a:off x="4037938" y="3171926"/>
                <a:ext cx="638718" cy="721564"/>
              </a:xfrm>
              <a:custGeom>
                <a:avLst/>
                <a:gdLst>
                  <a:gd name="T0" fmla="*/ 1 w 254"/>
                  <a:gd name="T1" fmla="*/ 153 h 287"/>
                  <a:gd name="T2" fmla="*/ 40 w 254"/>
                  <a:gd name="T3" fmla="*/ 48 h 287"/>
                  <a:gd name="T4" fmla="*/ 204 w 254"/>
                  <a:gd name="T5" fmla="*/ 47 h 287"/>
                  <a:gd name="T6" fmla="*/ 237 w 254"/>
                  <a:gd name="T7" fmla="*/ 193 h 287"/>
                  <a:gd name="T8" fmla="*/ 136 w 254"/>
                  <a:gd name="T9" fmla="*/ 281 h 287"/>
                  <a:gd name="T10" fmla="*/ 33 w 254"/>
                  <a:gd name="T11" fmla="*/ 238 h 287"/>
                  <a:gd name="T12" fmla="*/ 1 w 254"/>
                  <a:gd name="T13" fmla="*/ 153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287">
                    <a:moveTo>
                      <a:pt x="1" y="153"/>
                    </a:moveTo>
                    <a:cubicBezTo>
                      <a:pt x="1" y="108"/>
                      <a:pt x="14" y="75"/>
                      <a:pt x="40" y="48"/>
                    </a:cubicBezTo>
                    <a:cubicBezTo>
                      <a:pt x="86" y="0"/>
                      <a:pt x="158" y="0"/>
                      <a:pt x="204" y="47"/>
                    </a:cubicBezTo>
                    <a:cubicBezTo>
                      <a:pt x="244" y="89"/>
                      <a:pt x="254" y="139"/>
                      <a:pt x="237" y="193"/>
                    </a:cubicBezTo>
                    <a:cubicBezTo>
                      <a:pt x="221" y="242"/>
                      <a:pt x="189" y="274"/>
                      <a:pt x="136" y="281"/>
                    </a:cubicBezTo>
                    <a:cubicBezTo>
                      <a:pt x="94" y="287"/>
                      <a:pt x="59" y="270"/>
                      <a:pt x="33" y="238"/>
                    </a:cubicBezTo>
                    <a:cubicBezTo>
                      <a:pt x="11" y="211"/>
                      <a:pt x="0" y="180"/>
                      <a:pt x="1" y="1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" name="组合 45"/>
            <p:cNvGrpSpPr>
              <a:grpSpLocks noChangeAspect="1"/>
            </p:cNvGrpSpPr>
            <p:nvPr/>
          </p:nvGrpSpPr>
          <p:grpSpPr>
            <a:xfrm>
              <a:off x="4569829" y="3619726"/>
              <a:ext cx="196412" cy="192992"/>
              <a:chOff x="3488917" y="4964203"/>
              <a:chExt cx="638175" cy="627063"/>
            </a:xfrm>
            <a:grpFill/>
          </p:grpSpPr>
          <p:sp>
            <p:nvSpPr>
              <p:cNvPr id="47" name="Freeform 66"/>
              <p:cNvSpPr/>
              <p:nvPr/>
            </p:nvSpPr>
            <p:spPr bwMode="auto">
              <a:xfrm>
                <a:off x="3544480" y="5327741"/>
                <a:ext cx="249238" cy="249238"/>
              </a:xfrm>
              <a:custGeom>
                <a:avLst/>
                <a:gdLst>
                  <a:gd name="T0" fmla="*/ 83 w 157"/>
                  <a:gd name="T1" fmla="*/ 50 h 157"/>
                  <a:gd name="T2" fmla="*/ 55 w 157"/>
                  <a:gd name="T3" fmla="*/ 55 h 157"/>
                  <a:gd name="T4" fmla="*/ 0 w 157"/>
                  <a:gd name="T5" fmla="*/ 135 h 157"/>
                  <a:gd name="T6" fmla="*/ 22 w 157"/>
                  <a:gd name="T7" fmla="*/ 157 h 157"/>
                  <a:gd name="T8" fmla="*/ 102 w 157"/>
                  <a:gd name="T9" fmla="*/ 102 h 157"/>
                  <a:gd name="T10" fmla="*/ 107 w 157"/>
                  <a:gd name="T11" fmla="*/ 74 h 157"/>
                  <a:gd name="T12" fmla="*/ 157 w 157"/>
                  <a:gd name="T13" fmla="*/ 24 h 157"/>
                  <a:gd name="T14" fmla="*/ 133 w 157"/>
                  <a:gd name="T15" fmla="*/ 0 h 157"/>
                  <a:gd name="T16" fmla="*/ 83 w 157"/>
                  <a:gd name="T17" fmla="*/ 5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" h="157">
                    <a:moveTo>
                      <a:pt x="83" y="50"/>
                    </a:moveTo>
                    <a:lnTo>
                      <a:pt x="55" y="55"/>
                    </a:lnTo>
                    <a:lnTo>
                      <a:pt x="0" y="135"/>
                    </a:lnTo>
                    <a:lnTo>
                      <a:pt x="22" y="157"/>
                    </a:lnTo>
                    <a:lnTo>
                      <a:pt x="102" y="102"/>
                    </a:lnTo>
                    <a:lnTo>
                      <a:pt x="107" y="74"/>
                    </a:lnTo>
                    <a:lnTo>
                      <a:pt x="157" y="24"/>
                    </a:lnTo>
                    <a:lnTo>
                      <a:pt x="133" y="0"/>
                    </a:lnTo>
                    <a:lnTo>
                      <a:pt x="83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67"/>
              <p:cNvSpPr>
                <a:spLocks noEditPoints="1"/>
              </p:cNvSpPr>
              <p:nvPr/>
            </p:nvSpPr>
            <p:spPr bwMode="auto">
              <a:xfrm>
                <a:off x="3739742" y="5000716"/>
                <a:ext cx="387350" cy="387350"/>
              </a:xfrm>
              <a:custGeom>
                <a:avLst/>
                <a:gdLst>
                  <a:gd name="T0" fmla="*/ 94 w 103"/>
                  <a:gd name="T1" fmla="*/ 9 h 103"/>
                  <a:gd name="T2" fmla="*/ 63 w 103"/>
                  <a:gd name="T3" fmla="*/ 9 h 103"/>
                  <a:gd name="T4" fmla="*/ 0 w 103"/>
                  <a:gd name="T5" fmla="*/ 71 h 103"/>
                  <a:gd name="T6" fmla="*/ 31 w 103"/>
                  <a:gd name="T7" fmla="*/ 103 h 103"/>
                  <a:gd name="T8" fmla="*/ 94 w 103"/>
                  <a:gd name="T9" fmla="*/ 40 h 103"/>
                  <a:gd name="T10" fmla="*/ 94 w 103"/>
                  <a:gd name="T11" fmla="*/ 9 h 103"/>
                  <a:gd name="T12" fmla="*/ 27 w 103"/>
                  <a:gd name="T13" fmla="*/ 69 h 103"/>
                  <a:gd name="T14" fmla="*/ 21 w 103"/>
                  <a:gd name="T15" fmla="*/ 69 h 103"/>
                  <a:gd name="T16" fmla="*/ 21 w 103"/>
                  <a:gd name="T17" fmla="*/ 64 h 103"/>
                  <a:gd name="T18" fmla="*/ 70 w 103"/>
                  <a:gd name="T19" fmla="*/ 15 h 103"/>
                  <a:gd name="T20" fmla="*/ 76 w 103"/>
                  <a:gd name="T21" fmla="*/ 15 h 103"/>
                  <a:gd name="T22" fmla="*/ 76 w 103"/>
                  <a:gd name="T23" fmla="*/ 20 h 103"/>
                  <a:gd name="T24" fmla="*/ 27 w 103"/>
                  <a:gd name="T25" fmla="*/ 69 h 103"/>
                  <a:gd name="T26" fmla="*/ 88 w 103"/>
                  <a:gd name="T27" fmla="*/ 32 h 103"/>
                  <a:gd name="T28" fmla="*/ 39 w 103"/>
                  <a:gd name="T29" fmla="*/ 81 h 103"/>
                  <a:gd name="T30" fmla="*/ 33 w 103"/>
                  <a:gd name="T31" fmla="*/ 81 h 103"/>
                  <a:gd name="T32" fmla="*/ 33 w 103"/>
                  <a:gd name="T33" fmla="*/ 76 h 103"/>
                  <a:gd name="T34" fmla="*/ 82 w 103"/>
                  <a:gd name="T35" fmla="*/ 27 h 103"/>
                  <a:gd name="T36" fmla="*/ 88 w 103"/>
                  <a:gd name="T37" fmla="*/ 27 h 103"/>
                  <a:gd name="T38" fmla="*/ 88 w 103"/>
                  <a:gd name="T39" fmla="*/ 3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3" h="103">
                    <a:moveTo>
                      <a:pt x="94" y="9"/>
                    </a:moveTo>
                    <a:cubicBezTo>
                      <a:pt x="85" y="0"/>
                      <a:pt x="71" y="0"/>
                      <a:pt x="63" y="9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31" y="103"/>
                      <a:pt x="31" y="103"/>
                      <a:pt x="31" y="103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103" y="32"/>
                      <a:pt x="103" y="18"/>
                      <a:pt x="94" y="9"/>
                    </a:cubicBezTo>
                    <a:close/>
                    <a:moveTo>
                      <a:pt x="27" y="69"/>
                    </a:moveTo>
                    <a:cubicBezTo>
                      <a:pt x="26" y="71"/>
                      <a:pt x="23" y="71"/>
                      <a:pt x="21" y="69"/>
                    </a:cubicBezTo>
                    <a:cubicBezTo>
                      <a:pt x="20" y="68"/>
                      <a:pt x="20" y="65"/>
                      <a:pt x="21" y="64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2" y="13"/>
                      <a:pt x="75" y="13"/>
                      <a:pt x="76" y="15"/>
                    </a:cubicBezTo>
                    <a:cubicBezTo>
                      <a:pt x="78" y="16"/>
                      <a:pt x="78" y="19"/>
                      <a:pt x="76" y="20"/>
                    </a:cubicBezTo>
                    <a:lnTo>
                      <a:pt x="27" y="69"/>
                    </a:lnTo>
                    <a:close/>
                    <a:moveTo>
                      <a:pt x="88" y="32"/>
                    </a:moveTo>
                    <a:cubicBezTo>
                      <a:pt x="39" y="81"/>
                      <a:pt x="39" y="81"/>
                      <a:pt x="39" y="81"/>
                    </a:cubicBezTo>
                    <a:cubicBezTo>
                      <a:pt x="38" y="83"/>
                      <a:pt x="35" y="83"/>
                      <a:pt x="33" y="81"/>
                    </a:cubicBezTo>
                    <a:cubicBezTo>
                      <a:pt x="32" y="80"/>
                      <a:pt x="32" y="77"/>
                      <a:pt x="33" y="76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4" y="25"/>
                      <a:pt x="87" y="25"/>
                      <a:pt x="88" y="27"/>
                    </a:cubicBezTo>
                    <a:cubicBezTo>
                      <a:pt x="90" y="28"/>
                      <a:pt x="90" y="31"/>
                      <a:pt x="8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68"/>
              <p:cNvSpPr>
                <a:spLocks noEditPoints="1"/>
              </p:cNvSpPr>
              <p:nvPr/>
            </p:nvSpPr>
            <p:spPr bwMode="auto">
              <a:xfrm>
                <a:off x="3849280" y="5327741"/>
                <a:ext cx="263525" cy="263525"/>
              </a:xfrm>
              <a:custGeom>
                <a:avLst/>
                <a:gdLst>
                  <a:gd name="T0" fmla="*/ 61 w 70"/>
                  <a:gd name="T1" fmla="*/ 30 h 70"/>
                  <a:gd name="T2" fmla="*/ 61 w 70"/>
                  <a:gd name="T3" fmla="*/ 30 h 70"/>
                  <a:gd name="T4" fmla="*/ 29 w 70"/>
                  <a:gd name="T5" fmla="*/ 0 h 70"/>
                  <a:gd name="T6" fmla="*/ 0 w 70"/>
                  <a:gd name="T7" fmla="*/ 29 h 70"/>
                  <a:gd name="T8" fmla="*/ 30 w 70"/>
                  <a:gd name="T9" fmla="*/ 61 h 70"/>
                  <a:gd name="T10" fmla="*/ 30 w 70"/>
                  <a:gd name="T11" fmla="*/ 61 h 70"/>
                  <a:gd name="T12" fmla="*/ 62 w 70"/>
                  <a:gd name="T13" fmla="*/ 61 h 70"/>
                  <a:gd name="T14" fmla="*/ 61 w 70"/>
                  <a:gd name="T15" fmla="*/ 30 h 70"/>
                  <a:gd name="T16" fmla="*/ 52 w 70"/>
                  <a:gd name="T17" fmla="*/ 52 h 70"/>
                  <a:gd name="T18" fmla="*/ 40 w 70"/>
                  <a:gd name="T19" fmla="*/ 52 h 70"/>
                  <a:gd name="T20" fmla="*/ 40 w 70"/>
                  <a:gd name="T21" fmla="*/ 39 h 70"/>
                  <a:gd name="T22" fmla="*/ 52 w 70"/>
                  <a:gd name="T23" fmla="*/ 39 h 70"/>
                  <a:gd name="T24" fmla="*/ 52 w 70"/>
                  <a:gd name="T25" fmla="*/ 5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70">
                    <a:moveTo>
                      <a:pt x="61" y="30"/>
                    </a:moveTo>
                    <a:cubicBezTo>
                      <a:pt x="61" y="30"/>
                      <a:pt x="61" y="30"/>
                      <a:pt x="61" y="3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4" y="43"/>
                      <a:pt x="25" y="55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9" y="69"/>
                      <a:pt x="53" y="70"/>
                      <a:pt x="62" y="61"/>
                    </a:cubicBezTo>
                    <a:cubicBezTo>
                      <a:pt x="70" y="52"/>
                      <a:pt x="70" y="38"/>
                      <a:pt x="61" y="30"/>
                    </a:cubicBezTo>
                    <a:close/>
                    <a:moveTo>
                      <a:pt x="52" y="52"/>
                    </a:moveTo>
                    <a:cubicBezTo>
                      <a:pt x="49" y="55"/>
                      <a:pt x="43" y="55"/>
                      <a:pt x="40" y="52"/>
                    </a:cubicBezTo>
                    <a:cubicBezTo>
                      <a:pt x="36" y="48"/>
                      <a:pt x="36" y="43"/>
                      <a:pt x="40" y="39"/>
                    </a:cubicBezTo>
                    <a:cubicBezTo>
                      <a:pt x="43" y="36"/>
                      <a:pt x="49" y="36"/>
                      <a:pt x="52" y="39"/>
                    </a:cubicBezTo>
                    <a:cubicBezTo>
                      <a:pt x="56" y="43"/>
                      <a:pt x="56" y="48"/>
                      <a:pt x="5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69"/>
              <p:cNvSpPr/>
              <p:nvPr/>
            </p:nvSpPr>
            <p:spPr bwMode="auto">
              <a:xfrm>
                <a:off x="3488917" y="4964203"/>
                <a:ext cx="307975" cy="307975"/>
              </a:xfrm>
              <a:custGeom>
                <a:avLst/>
                <a:gdLst>
                  <a:gd name="T0" fmla="*/ 41 w 82"/>
                  <a:gd name="T1" fmla="*/ 0 h 82"/>
                  <a:gd name="T2" fmla="*/ 25 w 82"/>
                  <a:gd name="T3" fmla="*/ 3 h 82"/>
                  <a:gd name="T4" fmla="*/ 47 w 82"/>
                  <a:gd name="T5" fmla="*/ 25 h 82"/>
                  <a:gd name="T6" fmla="*/ 47 w 82"/>
                  <a:gd name="T7" fmla="*/ 39 h 82"/>
                  <a:gd name="T8" fmla="*/ 39 w 82"/>
                  <a:gd name="T9" fmla="*/ 48 h 82"/>
                  <a:gd name="T10" fmla="*/ 24 w 82"/>
                  <a:gd name="T11" fmla="*/ 48 h 82"/>
                  <a:gd name="T12" fmla="*/ 2 w 82"/>
                  <a:gd name="T13" fmla="*/ 26 h 82"/>
                  <a:gd name="T14" fmla="*/ 0 w 82"/>
                  <a:gd name="T15" fmla="*/ 41 h 82"/>
                  <a:gd name="T16" fmla="*/ 41 w 82"/>
                  <a:gd name="T17" fmla="*/ 82 h 82"/>
                  <a:gd name="T18" fmla="*/ 82 w 82"/>
                  <a:gd name="T19" fmla="*/ 41 h 82"/>
                  <a:gd name="T20" fmla="*/ 41 w 82"/>
                  <a:gd name="T2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82">
                    <a:moveTo>
                      <a:pt x="41" y="0"/>
                    </a:moveTo>
                    <a:cubicBezTo>
                      <a:pt x="35" y="0"/>
                      <a:pt x="30" y="1"/>
                      <a:pt x="25" y="3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51" y="29"/>
                      <a:pt x="51" y="35"/>
                      <a:pt x="47" y="39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5" y="52"/>
                      <a:pt x="28" y="52"/>
                      <a:pt x="24" y="48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30"/>
                      <a:pt x="0" y="35"/>
                      <a:pt x="0" y="41"/>
                    </a:cubicBezTo>
                    <a:cubicBezTo>
                      <a:pt x="0" y="63"/>
                      <a:pt x="18" y="82"/>
                      <a:pt x="41" y="82"/>
                    </a:cubicBezTo>
                    <a:cubicBezTo>
                      <a:pt x="63" y="82"/>
                      <a:pt x="82" y="63"/>
                      <a:pt x="82" y="41"/>
                    </a:cubicBezTo>
                    <a:cubicBezTo>
                      <a:pt x="82" y="18"/>
                      <a:pt x="63" y="0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52"/>
          <p:cNvGrpSpPr/>
          <p:nvPr/>
        </p:nvGrpSpPr>
        <p:grpSpPr>
          <a:xfrm>
            <a:off x="4134300" y="1679537"/>
            <a:ext cx="1454861" cy="1267186"/>
            <a:chOff x="5511683" y="2239900"/>
            <a:chExt cx="1939562" cy="1689973"/>
          </a:xfrm>
          <a:solidFill>
            <a:schemeClr val="accent1"/>
          </a:solidFill>
        </p:grpSpPr>
        <p:grpSp>
          <p:nvGrpSpPr>
            <p:cNvPr id="9" name="组合 53"/>
            <p:cNvGrpSpPr/>
            <p:nvPr/>
          </p:nvGrpSpPr>
          <p:grpSpPr>
            <a:xfrm>
              <a:off x="5511683" y="2239900"/>
              <a:ext cx="1939562" cy="1689973"/>
              <a:chOff x="5298004" y="1846386"/>
              <a:chExt cx="2222152" cy="1936198"/>
            </a:xfrm>
            <a:grpFill/>
          </p:grpSpPr>
          <p:sp>
            <p:nvSpPr>
              <p:cNvPr id="62" name="Freeform 8"/>
              <p:cNvSpPr/>
              <p:nvPr/>
            </p:nvSpPr>
            <p:spPr bwMode="auto">
              <a:xfrm>
                <a:off x="5298004" y="2509156"/>
                <a:ext cx="2222152" cy="1273428"/>
              </a:xfrm>
              <a:custGeom>
                <a:avLst/>
                <a:gdLst>
                  <a:gd name="T0" fmla="*/ 884 w 884"/>
                  <a:gd name="T1" fmla="*/ 395 h 507"/>
                  <a:gd name="T2" fmla="*/ 863 w 884"/>
                  <a:gd name="T3" fmla="*/ 396 h 507"/>
                  <a:gd name="T4" fmla="*/ 699 w 884"/>
                  <a:gd name="T5" fmla="*/ 395 h 507"/>
                  <a:gd name="T6" fmla="*/ 671 w 884"/>
                  <a:gd name="T7" fmla="*/ 385 h 507"/>
                  <a:gd name="T8" fmla="*/ 385 w 884"/>
                  <a:gd name="T9" fmla="*/ 126 h 507"/>
                  <a:gd name="T10" fmla="*/ 352 w 884"/>
                  <a:gd name="T11" fmla="*/ 127 h 507"/>
                  <a:gd name="T12" fmla="*/ 127 w 884"/>
                  <a:gd name="T13" fmla="*/ 379 h 507"/>
                  <a:gd name="T14" fmla="*/ 97 w 884"/>
                  <a:gd name="T15" fmla="*/ 417 h 507"/>
                  <a:gd name="T16" fmla="*/ 3 w 884"/>
                  <a:gd name="T17" fmla="*/ 507 h 507"/>
                  <a:gd name="T18" fmla="*/ 1 w 884"/>
                  <a:gd name="T19" fmla="*/ 490 h 507"/>
                  <a:gd name="T20" fmla="*/ 2 w 884"/>
                  <a:gd name="T21" fmla="*/ 327 h 507"/>
                  <a:gd name="T22" fmla="*/ 18 w 884"/>
                  <a:gd name="T23" fmla="*/ 290 h 507"/>
                  <a:gd name="T24" fmla="*/ 230 w 884"/>
                  <a:gd name="T25" fmla="*/ 59 h 507"/>
                  <a:gd name="T26" fmla="*/ 270 w 884"/>
                  <a:gd name="T27" fmla="*/ 16 h 507"/>
                  <a:gd name="T28" fmla="*/ 294 w 884"/>
                  <a:gd name="T29" fmla="*/ 13 h 507"/>
                  <a:gd name="T30" fmla="*/ 449 w 884"/>
                  <a:gd name="T31" fmla="*/ 7 h 507"/>
                  <a:gd name="T32" fmla="*/ 472 w 884"/>
                  <a:gd name="T33" fmla="*/ 8 h 507"/>
                  <a:gd name="T34" fmla="*/ 875 w 884"/>
                  <a:gd name="T35" fmla="*/ 384 h 507"/>
                  <a:gd name="T36" fmla="*/ 884 w 884"/>
                  <a:gd name="T37" fmla="*/ 395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4" h="507">
                    <a:moveTo>
                      <a:pt x="884" y="395"/>
                    </a:moveTo>
                    <a:cubicBezTo>
                      <a:pt x="875" y="395"/>
                      <a:pt x="869" y="396"/>
                      <a:pt x="863" y="396"/>
                    </a:cubicBezTo>
                    <a:cubicBezTo>
                      <a:pt x="808" y="396"/>
                      <a:pt x="754" y="397"/>
                      <a:pt x="699" y="395"/>
                    </a:cubicBezTo>
                    <a:cubicBezTo>
                      <a:pt x="690" y="395"/>
                      <a:pt x="678" y="391"/>
                      <a:pt x="671" y="385"/>
                    </a:cubicBezTo>
                    <a:cubicBezTo>
                      <a:pt x="575" y="299"/>
                      <a:pt x="480" y="213"/>
                      <a:pt x="385" y="126"/>
                    </a:cubicBezTo>
                    <a:cubicBezTo>
                      <a:pt x="372" y="113"/>
                      <a:pt x="364" y="113"/>
                      <a:pt x="352" y="127"/>
                    </a:cubicBezTo>
                    <a:cubicBezTo>
                      <a:pt x="277" y="212"/>
                      <a:pt x="202" y="295"/>
                      <a:pt x="127" y="379"/>
                    </a:cubicBezTo>
                    <a:cubicBezTo>
                      <a:pt x="116" y="391"/>
                      <a:pt x="109" y="405"/>
                      <a:pt x="97" y="417"/>
                    </a:cubicBezTo>
                    <a:cubicBezTo>
                      <a:pt x="67" y="447"/>
                      <a:pt x="36" y="476"/>
                      <a:pt x="3" y="507"/>
                    </a:cubicBezTo>
                    <a:cubicBezTo>
                      <a:pt x="3" y="502"/>
                      <a:pt x="1" y="496"/>
                      <a:pt x="1" y="490"/>
                    </a:cubicBezTo>
                    <a:cubicBezTo>
                      <a:pt x="1" y="436"/>
                      <a:pt x="0" y="381"/>
                      <a:pt x="2" y="327"/>
                    </a:cubicBezTo>
                    <a:cubicBezTo>
                      <a:pt x="2" y="314"/>
                      <a:pt x="9" y="299"/>
                      <a:pt x="18" y="290"/>
                    </a:cubicBezTo>
                    <a:cubicBezTo>
                      <a:pt x="88" y="212"/>
                      <a:pt x="159" y="136"/>
                      <a:pt x="230" y="59"/>
                    </a:cubicBezTo>
                    <a:cubicBezTo>
                      <a:pt x="244" y="45"/>
                      <a:pt x="257" y="31"/>
                      <a:pt x="270" y="16"/>
                    </a:cubicBezTo>
                    <a:cubicBezTo>
                      <a:pt x="277" y="8"/>
                      <a:pt x="284" y="8"/>
                      <a:pt x="294" y="13"/>
                    </a:cubicBezTo>
                    <a:cubicBezTo>
                      <a:pt x="347" y="41"/>
                      <a:pt x="399" y="40"/>
                      <a:pt x="449" y="7"/>
                    </a:cubicBezTo>
                    <a:cubicBezTo>
                      <a:pt x="458" y="1"/>
                      <a:pt x="463" y="0"/>
                      <a:pt x="472" y="8"/>
                    </a:cubicBezTo>
                    <a:cubicBezTo>
                      <a:pt x="606" y="133"/>
                      <a:pt x="741" y="259"/>
                      <a:pt x="875" y="384"/>
                    </a:cubicBezTo>
                    <a:cubicBezTo>
                      <a:pt x="878" y="386"/>
                      <a:pt x="880" y="389"/>
                      <a:pt x="884" y="3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3" name="Freeform 12"/>
              <p:cNvSpPr/>
              <p:nvPr/>
            </p:nvSpPr>
            <p:spPr bwMode="auto">
              <a:xfrm>
                <a:off x="5855212" y="1846386"/>
                <a:ext cx="734927" cy="642727"/>
              </a:xfrm>
              <a:custGeom>
                <a:avLst/>
                <a:gdLst>
                  <a:gd name="T0" fmla="*/ 154 w 292"/>
                  <a:gd name="T1" fmla="*/ 256 h 256"/>
                  <a:gd name="T2" fmla="*/ 58 w 292"/>
                  <a:gd name="T3" fmla="*/ 223 h 256"/>
                  <a:gd name="T4" fmla="*/ 55 w 292"/>
                  <a:gd name="T5" fmla="*/ 47 h 256"/>
                  <a:gd name="T6" fmla="*/ 242 w 292"/>
                  <a:gd name="T7" fmla="*/ 45 h 256"/>
                  <a:gd name="T8" fmla="*/ 281 w 292"/>
                  <a:gd name="T9" fmla="*/ 160 h 256"/>
                  <a:gd name="T10" fmla="*/ 184 w 292"/>
                  <a:gd name="T11" fmla="*/ 251 h 256"/>
                  <a:gd name="T12" fmla="*/ 154 w 292"/>
                  <a:gd name="T1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2" h="256">
                    <a:moveTo>
                      <a:pt x="154" y="256"/>
                    </a:moveTo>
                    <a:cubicBezTo>
                      <a:pt x="115" y="255"/>
                      <a:pt x="84" y="245"/>
                      <a:pt x="58" y="223"/>
                    </a:cubicBezTo>
                    <a:cubicBezTo>
                      <a:pt x="1" y="177"/>
                      <a:pt x="0" y="95"/>
                      <a:pt x="55" y="47"/>
                    </a:cubicBezTo>
                    <a:cubicBezTo>
                      <a:pt x="107" y="1"/>
                      <a:pt x="191" y="0"/>
                      <a:pt x="242" y="45"/>
                    </a:cubicBezTo>
                    <a:cubicBezTo>
                      <a:pt x="277" y="76"/>
                      <a:pt x="292" y="114"/>
                      <a:pt x="281" y="160"/>
                    </a:cubicBezTo>
                    <a:cubicBezTo>
                      <a:pt x="268" y="211"/>
                      <a:pt x="232" y="238"/>
                      <a:pt x="184" y="251"/>
                    </a:cubicBezTo>
                    <a:cubicBezTo>
                      <a:pt x="172" y="254"/>
                      <a:pt x="160" y="255"/>
                      <a:pt x="154" y="2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0" name="组合 54"/>
            <p:cNvGrpSpPr>
              <a:grpSpLocks noChangeAspect="1"/>
            </p:cNvGrpSpPr>
            <p:nvPr/>
          </p:nvGrpSpPr>
          <p:grpSpPr>
            <a:xfrm>
              <a:off x="6212633" y="2431633"/>
              <a:ext cx="228408" cy="192992"/>
              <a:chOff x="2203042" y="1374866"/>
              <a:chExt cx="706438" cy="596900"/>
            </a:xfrm>
            <a:grpFill/>
          </p:grpSpPr>
          <p:sp>
            <p:nvSpPr>
              <p:cNvPr id="56" name="Oval 50"/>
              <p:cNvSpPr>
                <a:spLocks noChangeArrowheads="1"/>
              </p:cNvSpPr>
              <p:nvPr/>
            </p:nvSpPr>
            <p:spPr bwMode="auto">
              <a:xfrm>
                <a:off x="2455455" y="1441541"/>
                <a:ext cx="203200" cy="203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51"/>
              <p:cNvSpPr/>
              <p:nvPr/>
            </p:nvSpPr>
            <p:spPr bwMode="auto">
              <a:xfrm>
                <a:off x="2379255" y="1663791"/>
                <a:ext cx="357188" cy="307975"/>
              </a:xfrm>
              <a:custGeom>
                <a:avLst/>
                <a:gdLst>
                  <a:gd name="T0" fmla="*/ 65 w 95"/>
                  <a:gd name="T1" fmla="*/ 0 h 82"/>
                  <a:gd name="T2" fmla="*/ 48 w 95"/>
                  <a:gd name="T3" fmla="*/ 20 h 82"/>
                  <a:gd name="T4" fmla="*/ 31 w 95"/>
                  <a:gd name="T5" fmla="*/ 0 h 82"/>
                  <a:gd name="T6" fmla="*/ 0 w 95"/>
                  <a:gd name="T7" fmla="*/ 51 h 82"/>
                  <a:gd name="T8" fmla="*/ 1 w 95"/>
                  <a:gd name="T9" fmla="*/ 61 h 82"/>
                  <a:gd name="T10" fmla="*/ 48 w 95"/>
                  <a:gd name="T11" fmla="*/ 82 h 82"/>
                  <a:gd name="T12" fmla="*/ 94 w 95"/>
                  <a:gd name="T13" fmla="*/ 61 h 82"/>
                  <a:gd name="T14" fmla="*/ 95 w 95"/>
                  <a:gd name="T15" fmla="*/ 51 h 82"/>
                  <a:gd name="T16" fmla="*/ 65 w 95"/>
                  <a:gd name="T1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82">
                    <a:moveTo>
                      <a:pt x="65" y="0"/>
                    </a:moveTo>
                    <a:cubicBezTo>
                      <a:pt x="48" y="20"/>
                      <a:pt x="48" y="20"/>
                      <a:pt x="48" y="2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3" y="8"/>
                      <a:pt x="0" y="28"/>
                      <a:pt x="0" y="51"/>
                    </a:cubicBezTo>
                    <a:cubicBezTo>
                      <a:pt x="0" y="54"/>
                      <a:pt x="1" y="57"/>
                      <a:pt x="1" y="61"/>
                    </a:cubicBezTo>
                    <a:cubicBezTo>
                      <a:pt x="11" y="73"/>
                      <a:pt x="28" y="82"/>
                      <a:pt x="48" y="82"/>
                    </a:cubicBezTo>
                    <a:cubicBezTo>
                      <a:pt x="67" y="82"/>
                      <a:pt x="84" y="73"/>
                      <a:pt x="94" y="61"/>
                    </a:cubicBezTo>
                    <a:cubicBezTo>
                      <a:pt x="95" y="57"/>
                      <a:pt x="95" y="54"/>
                      <a:pt x="95" y="51"/>
                    </a:cubicBezTo>
                    <a:cubicBezTo>
                      <a:pt x="95" y="28"/>
                      <a:pt x="82" y="7"/>
                      <a:pt x="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52"/>
              <p:cNvSpPr/>
              <p:nvPr/>
            </p:nvSpPr>
            <p:spPr bwMode="auto">
              <a:xfrm>
                <a:off x="2653892" y="1374866"/>
                <a:ext cx="184150" cy="187325"/>
              </a:xfrm>
              <a:custGeom>
                <a:avLst/>
                <a:gdLst>
                  <a:gd name="T0" fmla="*/ 24 w 49"/>
                  <a:gd name="T1" fmla="*/ 0 h 50"/>
                  <a:gd name="T2" fmla="*/ 0 w 49"/>
                  <a:gd name="T3" fmla="*/ 18 h 50"/>
                  <a:gd name="T4" fmla="*/ 11 w 49"/>
                  <a:gd name="T5" fmla="*/ 45 h 50"/>
                  <a:gd name="T6" fmla="*/ 11 w 49"/>
                  <a:gd name="T7" fmla="*/ 46 h 50"/>
                  <a:gd name="T8" fmla="*/ 24 w 49"/>
                  <a:gd name="T9" fmla="*/ 50 h 50"/>
                  <a:gd name="T10" fmla="*/ 49 w 49"/>
                  <a:gd name="T11" fmla="*/ 25 h 50"/>
                  <a:gd name="T12" fmla="*/ 24 w 49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50">
                    <a:moveTo>
                      <a:pt x="24" y="0"/>
                    </a:moveTo>
                    <a:cubicBezTo>
                      <a:pt x="12" y="0"/>
                      <a:pt x="2" y="8"/>
                      <a:pt x="0" y="18"/>
                    </a:cubicBezTo>
                    <a:cubicBezTo>
                      <a:pt x="6" y="25"/>
                      <a:pt x="11" y="34"/>
                      <a:pt x="11" y="45"/>
                    </a:cubicBezTo>
                    <a:cubicBezTo>
                      <a:pt x="11" y="45"/>
                      <a:pt x="11" y="46"/>
                      <a:pt x="11" y="46"/>
                    </a:cubicBezTo>
                    <a:cubicBezTo>
                      <a:pt x="14" y="49"/>
                      <a:pt x="19" y="50"/>
                      <a:pt x="24" y="50"/>
                    </a:cubicBezTo>
                    <a:cubicBezTo>
                      <a:pt x="37" y="50"/>
                      <a:pt x="49" y="39"/>
                      <a:pt x="49" y="25"/>
                    </a:cubicBezTo>
                    <a:cubicBezTo>
                      <a:pt x="49" y="11"/>
                      <a:pt x="37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53"/>
              <p:cNvSpPr/>
              <p:nvPr/>
            </p:nvSpPr>
            <p:spPr bwMode="auto">
              <a:xfrm>
                <a:off x="2271305" y="1374866"/>
                <a:ext cx="187325" cy="187325"/>
              </a:xfrm>
              <a:custGeom>
                <a:avLst/>
                <a:gdLst>
                  <a:gd name="T0" fmla="*/ 40 w 50"/>
                  <a:gd name="T1" fmla="*/ 45 h 50"/>
                  <a:gd name="T2" fmla="*/ 50 w 50"/>
                  <a:gd name="T3" fmla="*/ 20 h 50"/>
                  <a:gd name="T4" fmla="*/ 25 w 50"/>
                  <a:gd name="T5" fmla="*/ 0 h 50"/>
                  <a:gd name="T6" fmla="*/ 0 w 50"/>
                  <a:gd name="T7" fmla="*/ 25 h 50"/>
                  <a:gd name="T8" fmla="*/ 25 w 50"/>
                  <a:gd name="T9" fmla="*/ 50 h 50"/>
                  <a:gd name="T10" fmla="*/ 40 w 50"/>
                  <a:gd name="T11" fmla="*/ 45 h 50"/>
                  <a:gd name="T12" fmla="*/ 40 w 50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0">
                    <a:moveTo>
                      <a:pt x="40" y="45"/>
                    </a:moveTo>
                    <a:cubicBezTo>
                      <a:pt x="40" y="35"/>
                      <a:pt x="44" y="26"/>
                      <a:pt x="50" y="20"/>
                    </a:cubicBezTo>
                    <a:cubicBezTo>
                      <a:pt x="48" y="8"/>
                      <a:pt x="37" y="0"/>
                      <a:pt x="25" y="0"/>
                    </a:cubicBezTo>
                    <a:cubicBezTo>
                      <a:pt x="12" y="0"/>
                      <a:pt x="0" y="11"/>
                      <a:pt x="0" y="25"/>
                    </a:cubicBezTo>
                    <a:cubicBezTo>
                      <a:pt x="0" y="39"/>
                      <a:pt x="12" y="50"/>
                      <a:pt x="25" y="50"/>
                    </a:cubicBezTo>
                    <a:cubicBezTo>
                      <a:pt x="31" y="50"/>
                      <a:pt x="36" y="48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54"/>
              <p:cNvSpPr/>
              <p:nvPr/>
            </p:nvSpPr>
            <p:spPr bwMode="auto">
              <a:xfrm>
                <a:off x="2653892" y="1578066"/>
                <a:ext cx="255588" cy="285750"/>
              </a:xfrm>
              <a:custGeom>
                <a:avLst/>
                <a:gdLst>
                  <a:gd name="T0" fmla="*/ 40 w 68"/>
                  <a:gd name="T1" fmla="*/ 0 h 76"/>
                  <a:gd name="T2" fmla="*/ 24 w 68"/>
                  <a:gd name="T3" fmla="*/ 19 h 76"/>
                  <a:gd name="T4" fmla="*/ 9 w 68"/>
                  <a:gd name="T5" fmla="*/ 2 h 76"/>
                  <a:gd name="T6" fmla="*/ 0 w 68"/>
                  <a:gd name="T7" fmla="*/ 16 h 76"/>
                  <a:gd name="T8" fmla="*/ 32 w 68"/>
                  <a:gd name="T9" fmla="*/ 74 h 76"/>
                  <a:gd name="T10" fmla="*/ 31 w 68"/>
                  <a:gd name="T11" fmla="*/ 76 h 76"/>
                  <a:gd name="T12" fmla="*/ 67 w 68"/>
                  <a:gd name="T13" fmla="*/ 57 h 76"/>
                  <a:gd name="T14" fmla="*/ 68 w 68"/>
                  <a:gd name="T15" fmla="*/ 48 h 76"/>
                  <a:gd name="T16" fmla="*/ 40 w 68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76">
                    <a:moveTo>
                      <a:pt x="40" y="0"/>
                    </a:moveTo>
                    <a:cubicBezTo>
                      <a:pt x="24" y="19"/>
                      <a:pt x="24" y="19"/>
                      <a:pt x="24" y="19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7" y="7"/>
                      <a:pt x="4" y="12"/>
                      <a:pt x="0" y="16"/>
                    </a:cubicBezTo>
                    <a:cubicBezTo>
                      <a:pt x="19" y="27"/>
                      <a:pt x="32" y="49"/>
                      <a:pt x="32" y="74"/>
                    </a:cubicBezTo>
                    <a:cubicBezTo>
                      <a:pt x="32" y="75"/>
                      <a:pt x="31" y="75"/>
                      <a:pt x="31" y="76"/>
                    </a:cubicBezTo>
                    <a:cubicBezTo>
                      <a:pt x="46" y="74"/>
                      <a:pt x="59" y="67"/>
                      <a:pt x="67" y="57"/>
                    </a:cubicBezTo>
                    <a:cubicBezTo>
                      <a:pt x="68" y="54"/>
                      <a:pt x="68" y="51"/>
                      <a:pt x="68" y="48"/>
                    </a:cubicBezTo>
                    <a:cubicBezTo>
                      <a:pt x="68" y="26"/>
                      <a:pt x="56" y="8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55"/>
              <p:cNvSpPr/>
              <p:nvPr/>
            </p:nvSpPr>
            <p:spPr bwMode="auto">
              <a:xfrm>
                <a:off x="2203042" y="1578066"/>
                <a:ext cx="258763" cy="285750"/>
              </a:xfrm>
              <a:custGeom>
                <a:avLst/>
                <a:gdLst>
                  <a:gd name="T0" fmla="*/ 38 w 69"/>
                  <a:gd name="T1" fmla="*/ 74 h 76"/>
                  <a:gd name="T2" fmla="*/ 69 w 69"/>
                  <a:gd name="T3" fmla="*/ 17 h 76"/>
                  <a:gd name="T4" fmla="*/ 59 w 69"/>
                  <a:gd name="T5" fmla="*/ 0 h 76"/>
                  <a:gd name="T6" fmla="*/ 59 w 69"/>
                  <a:gd name="T7" fmla="*/ 0 h 76"/>
                  <a:gd name="T8" fmla="*/ 44 w 69"/>
                  <a:gd name="T9" fmla="*/ 19 h 76"/>
                  <a:gd name="T10" fmla="*/ 28 w 69"/>
                  <a:gd name="T11" fmla="*/ 1 h 76"/>
                  <a:gd name="T12" fmla="*/ 0 w 69"/>
                  <a:gd name="T13" fmla="*/ 48 h 76"/>
                  <a:gd name="T14" fmla="*/ 0 w 69"/>
                  <a:gd name="T15" fmla="*/ 57 h 76"/>
                  <a:gd name="T16" fmla="*/ 38 w 69"/>
                  <a:gd name="T17" fmla="*/ 76 h 76"/>
                  <a:gd name="T18" fmla="*/ 38 w 69"/>
                  <a:gd name="T1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76">
                    <a:moveTo>
                      <a:pt x="38" y="74"/>
                    </a:moveTo>
                    <a:cubicBezTo>
                      <a:pt x="38" y="49"/>
                      <a:pt x="50" y="28"/>
                      <a:pt x="69" y="17"/>
                    </a:cubicBezTo>
                    <a:cubicBezTo>
                      <a:pt x="65" y="12"/>
                      <a:pt x="61" y="7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12" y="8"/>
                      <a:pt x="0" y="26"/>
                      <a:pt x="0" y="48"/>
                    </a:cubicBezTo>
                    <a:cubicBezTo>
                      <a:pt x="0" y="51"/>
                      <a:pt x="0" y="54"/>
                      <a:pt x="0" y="57"/>
                    </a:cubicBezTo>
                    <a:cubicBezTo>
                      <a:pt x="9" y="67"/>
                      <a:pt x="22" y="75"/>
                      <a:pt x="38" y="76"/>
                    </a:cubicBezTo>
                    <a:cubicBezTo>
                      <a:pt x="38" y="75"/>
                      <a:pt x="38" y="75"/>
                      <a:pt x="3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63"/>
          <p:cNvGrpSpPr/>
          <p:nvPr/>
        </p:nvGrpSpPr>
        <p:grpSpPr>
          <a:xfrm>
            <a:off x="4556848" y="2504213"/>
            <a:ext cx="1279017" cy="1474448"/>
            <a:chOff x="6075007" y="3339724"/>
            <a:chExt cx="1705134" cy="1966386"/>
          </a:xfrm>
          <a:solidFill>
            <a:schemeClr val="accent2"/>
          </a:solidFill>
        </p:grpSpPr>
        <p:grpSp>
          <p:nvGrpSpPr>
            <p:cNvPr id="12" name="组合 64"/>
            <p:cNvGrpSpPr/>
            <p:nvPr/>
          </p:nvGrpSpPr>
          <p:grpSpPr>
            <a:xfrm>
              <a:off x="6075007" y="3339724"/>
              <a:ext cx="1705134" cy="1966386"/>
              <a:chOff x="5943403" y="3106452"/>
              <a:chExt cx="1953569" cy="2252884"/>
            </a:xfrm>
            <a:grpFill/>
          </p:grpSpPr>
          <p:sp>
            <p:nvSpPr>
              <p:cNvPr id="71" name="Freeform 7"/>
              <p:cNvSpPr/>
              <p:nvPr/>
            </p:nvSpPr>
            <p:spPr bwMode="auto">
              <a:xfrm>
                <a:off x="5943403" y="3106452"/>
                <a:ext cx="1325541" cy="2252884"/>
              </a:xfrm>
              <a:custGeom>
                <a:avLst/>
                <a:gdLst>
                  <a:gd name="T0" fmla="*/ 522 w 527"/>
                  <a:gd name="T1" fmla="*/ 286 h 897"/>
                  <a:gd name="T2" fmla="*/ 527 w 527"/>
                  <a:gd name="T3" fmla="*/ 470 h 897"/>
                  <a:gd name="T4" fmla="*/ 129 w 527"/>
                  <a:gd name="T5" fmla="*/ 897 h 897"/>
                  <a:gd name="T6" fmla="*/ 128 w 527"/>
                  <a:gd name="T7" fmla="*/ 870 h 897"/>
                  <a:gd name="T8" fmla="*/ 128 w 527"/>
                  <a:gd name="T9" fmla="*/ 714 h 897"/>
                  <a:gd name="T10" fmla="*/ 143 w 527"/>
                  <a:gd name="T11" fmla="*/ 675 h 897"/>
                  <a:gd name="T12" fmla="*/ 401 w 527"/>
                  <a:gd name="T13" fmla="*/ 389 h 897"/>
                  <a:gd name="T14" fmla="*/ 413 w 527"/>
                  <a:gd name="T15" fmla="*/ 375 h 897"/>
                  <a:gd name="T16" fmla="*/ 0 w 527"/>
                  <a:gd name="T17" fmla="*/ 5 h 897"/>
                  <a:gd name="T18" fmla="*/ 101 w 527"/>
                  <a:gd name="T19" fmla="*/ 5 h 897"/>
                  <a:gd name="T20" fmla="*/ 165 w 527"/>
                  <a:gd name="T21" fmla="*/ 5 h 897"/>
                  <a:gd name="T22" fmla="*/ 258 w 527"/>
                  <a:gd name="T23" fmla="*/ 41 h 897"/>
                  <a:gd name="T24" fmla="*/ 497 w 527"/>
                  <a:gd name="T25" fmla="*/ 265 h 897"/>
                  <a:gd name="T26" fmla="*/ 522 w 527"/>
                  <a:gd name="T27" fmla="*/ 286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7" h="897">
                    <a:moveTo>
                      <a:pt x="522" y="286"/>
                    </a:moveTo>
                    <a:cubicBezTo>
                      <a:pt x="482" y="350"/>
                      <a:pt x="483" y="410"/>
                      <a:pt x="527" y="470"/>
                    </a:cubicBezTo>
                    <a:cubicBezTo>
                      <a:pt x="395" y="611"/>
                      <a:pt x="264" y="752"/>
                      <a:pt x="129" y="897"/>
                    </a:cubicBezTo>
                    <a:cubicBezTo>
                      <a:pt x="129" y="884"/>
                      <a:pt x="128" y="877"/>
                      <a:pt x="128" y="870"/>
                    </a:cubicBezTo>
                    <a:cubicBezTo>
                      <a:pt x="128" y="818"/>
                      <a:pt x="128" y="766"/>
                      <a:pt x="128" y="714"/>
                    </a:cubicBezTo>
                    <a:cubicBezTo>
                      <a:pt x="127" y="698"/>
                      <a:pt x="132" y="687"/>
                      <a:pt x="143" y="675"/>
                    </a:cubicBezTo>
                    <a:cubicBezTo>
                      <a:pt x="229" y="580"/>
                      <a:pt x="315" y="485"/>
                      <a:pt x="401" y="389"/>
                    </a:cubicBezTo>
                    <a:cubicBezTo>
                      <a:pt x="405" y="385"/>
                      <a:pt x="408" y="381"/>
                      <a:pt x="413" y="375"/>
                    </a:cubicBezTo>
                    <a:cubicBezTo>
                      <a:pt x="276" y="253"/>
                      <a:pt x="140" y="131"/>
                      <a:pt x="0" y="5"/>
                    </a:cubicBezTo>
                    <a:cubicBezTo>
                      <a:pt x="38" y="5"/>
                      <a:pt x="70" y="5"/>
                      <a:pt x="101" y="5"/>
                    </a:cubicBezTo>
                    <a:cubicBezTo>
                      <a:pt x="123" y="5"/>
                      <a:pt x="144" y="8"/>
                      <a:pt x="165" y="5"/>
                    </a:cubicBezTo>
                    <a:cubicBezTo>
                      <a:pt x="204" y="0"/>
                      <a:pt x="231" y="15"/>
                      <a:pt x="258" y="41"/>
                    </a:cubicBezTo>
                    <a:cubicBezTo>
                      <a:pt x="337" y="117"/>
                      <a:pt x="417" y="191"/>
                      <a:pt x="497" y="265"/>
                    </a:cubicBezTo>
                    <a:cubicBezTo>
                      <a:pt x="505" y="273"/>
                      <a:pt x="513" y="279"/>
                      <a:pt x="522" y="2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Freeform 11"/>
              <p:cNvSpPr/>
              <p:nvPr/>
            </p:nvSpPr>
            <p:spPr bwMode="auto">
              <a:xfrm>
                <a:off x="7252909" y="3685039"/>
                <a:ext cx="644063" cy="708202"/>
              </a:xfrm>
              <a:custGeom>
                <a:avLst/>
                <a:gdLst>
                  <a:gd name="T0" fmla="*/ 256 w 256"/>
                  <a:gd name="T1" fmla="*/ 142 h 282"/>
                  <a:gd name="T2" fmla="*/ 128 w 256"/>
                  <a:gd name="T3" fmla="*/ 280 h 282"/>
                  <a:gd name="T4" fmla="*/ 44 w 256"/>
                  <a:gd name="T5" fmla="*/ 235 h 282"/>
                  <a:gd name="T6" fmla="*/ 47 w 256"/>
                  <a:gd name="T7" fmla="*/ 50 h 282"/>
                  <a:gd name="T8" fmla="*/ 169 w 256"/>
                  <a:gd name="T9" fmla="*/ 16 h 282"/>
                  <a:gd name="T10" fmla="*/ 255 w 256"/>
                  <a:gd name="T11" fmla="*/ 126 h 282"/>
                  <a:gd name="T12" fmla="*/ 256 w 256"/>
                  <a:gd name="T13" fmla="*/ 14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6" h="282">
                    <a:moveTo>
                      <a:pt x="256" y="142"/>
                    </a:moveTo>
                    <a:cubicBezTo>
                      <a:pt x="255" y="224"/>
                      <a:pt x="200" y="282"/>
                      <a:pt x="128" y="280"/>
                    </a:cubicBezTo>
                    <a:cubicBezTo>
                      <a:pt x="93" y="278"/>
                      <a:pt x="65" y="262"/>
                      <a:pt x="44" y="235"/>
                    </a:cubicBezTo>
                    <a:cubicBezTo>
                      <a:pt x="0" y="183"/>
                      <a:pt x="2" y="100"/>
                      <a:pt x="47" y="50"/>
                    </a:cubicBezTo>
                    <a:cubicBezTo>
                      <a:pt x="80" y="13"/>
                      <a:pt x="122" y="0"/>
                      <a:pt x="169" y="16"/>
                    </a:cubicBezTo>
                    <a:cubicBezTo>
                      <a:pt x="221" y="33"/>
                      <a:pt x="246" y="74"/>
                      <a:pt x="255" y="126"/>
                    </a:cubicBezTo>
                    <a:cubicBezTo>
                      <a:pt x="256" y="133"/>
                      <a:pt x="256" y="139"/>
                      <a:pt x="256" y="1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3" name="组合 65"/>
            <p:cNvGrpSpPr>
              <a:grpSpLocks noChangeAspect="1"/>
            </p:cNvGrpSpPr>
            <p:nvPr/>
          </p:nvGrpSpPr>
          <p:grpSpPr>
            <a:xfrm>
              <a:off x="7418847" y="4066831"/>
              <a:ext cx="191895" cy="192992"/>
              <a:chOff x="4005263" y="4962526"/>
              <a:chExt cx="277812" cy="279400"/>
            </a:xfrm>
            <a:grpFill/>
          </p:grpSpPr>
          <p:sp>
            <p:nvSpPr>
              <p:cNvPr id="67" name="Freeform 478"/>
              <p:cNvSpPr/>
              <p:nvPr/>
            </p:nvSpPr>
            <p:spPr bwMode="auto">
              <a:xfrm>
                <a:off x="4005263" y="4962526"/>
                <a:ext cx="250825" cy="250825"/>
              </a:xfrm>
              <a:custGeom>
                <a:avLst/>
                <a:gdLst>
                  <a:gd name="T0" fmla="*/ 129 w 258"/>
                  <a:gd name="T1" fmla="*/ 245 h 259"/>
                  <a:gd name="T2" fmla="*/ 14 w 258"/>
                  <a:gd name="T3" fmla="*/ 129 h 259"/>
                  <a:gd name="T4" fmla="*/ 129 w 258"/>
                  <a:gd name="T5" fmla="*/ 14 h 259"/>
                  <a:gd name="T6" fmla="*/ 244 w 258"/>
                  <a:gd name="T7" fmla="*/ 129 h 259"/>
                  <a:gd name="T8" fmla="*/ 241 w 258"/>
                  <a:gd name="T9" fmla="*/ 156 h 259"/>
                  <a:gd name="T10" fmla="*/ 255 w 258"/>
                  <a:gd name="T11" fmla="*/ 159 h 259"/>
                  <a:gd name="T12" fmla="*/ 258 w 258"/>
                  <a:gd name="T13" fmla="*/ 129 h 259"/>
                  <a:gd name="T14" fmla="*/ 129 w 258"/>
                  <a:gd name="T15" fmla="*/ 0 h 259"/>
                  <a:gd name="T16" fmla="*/ 0 w 258"/>
                  <a:gd name="T17" fmla="*/ 129 h 259"/>
                  <a:gd name="T18" fmla="*/ 129 w 258"/>
                  <a:gd name="T19" fmla="*/ 259 h 259"/>
                  <a:gd name="T20" fmla="*/ 155 w 258"/>
                  <a:gd name="T21" fmla="*/ 256 h 259"/>
                  <a:gd name="T22" fmla="*/ 152 w 258"/>
                  <a:gd name="T23" fmla="*/ 242 h 259"/>
                  <a:gd name="T24" fmla="*/ 129 w 258"/>
                  <a:gd name="T25" fmla="*/ 245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8" h="259">
                    <a:moveTo>
                      <a:pt x="129" y="245"/>
                    </a:moveTo>
                    <a:cubicBezTo>
                      <a:pt x="65" y="245"/>
                      <a:pt x="14" y="193"/>
                      <a:pt x="14" y="129"/>
                    </a:cubicBezTo>
                    <a:cubicBezTo>
                      <a:pt x="14" y="66"/>
                      <a:pt x="65" y="14"/>
                      <a:pt x="129" y="14"/>
                    </a:cubicBezTo>
                    <a:cubicBezTo>
                      <a:pt x="193" y="14"/>
                      <a:pt x="244" y="66"/>
                      <a:pt x="244" y="129"/>
                    </a:cubicBezTo>
                    <a:cubicBezTo>
                      <a:pt x="244" y="139"/>
                      <a:pt x="243" y="148"/>
                      <a:pt x="241" y="156"/>
                    </a:cubicBezTo>
                    <a:cubicBezTo>
                      <a:pt x="255" y="159"/>
                      <a:pt x="255" y="159"/>
                      <a:pt x="255" y="159"/>
                    </a:cubicBezTo>
                    <a:cubicBezTo>
                      <a:pt x="257" y="150"/>
                      <a:pt x="258" y="140"/>
                      <a:pt x="258" y="129"/>
                    </a:cubicBezTo>
                    <a:cubicBezTo>
                      <a:pt x="258" y="58"/>
                      <a:pt x="200" y="0"/>
                      <a:pt x="129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29" y="259"/>
                    </a:cubicBezTo>
                    <a:cubicBezTo>
                      <a:pt x="138" y="259"/>
                      <a:pt x="147" y="258"/>
                      <a:pt x="155" y="256"/>
                    </a:cubicBezTo>
                    <a:cubicBezTo>
                      <a:pt x="152" y="242"/>
                      <a:pt x="152" y="242"/>
                      <a:pt x="152" y="242"/>
                    </a:cubicBezTo>
                    <a:cubicBezTo>
                      <a:pt x="145" y="244"/>
                      <a:pt x="137" y="245"/>
                      <a:pt x="129" y="2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479"/>
              <p:cNvSpPr>
                <a:spLocks noEditPoints="1"/>
              </p:cNvSpPr>
              <p:nvPr/>
            </p:nvSpPr>
            <p:spPr bwMode="auto">
              <a:xfrm>
                <a:off x="4027488" y="4984751"/>
                <a:ext cx="206375" cy="206375"/>
              </a:xfrm>
              <a:custGeom>
                <a:avLst/>
                <a:gdLst>
                  <a:gd name="T0" fmla="*/ 106 w 212"/>
                  <a:gd name="T1" fmla="*/ 0 h 213"/>
                  <a:gd name="T2" fmla="*/ 0 w 212"/>
                  <a:gd name="T3" fmla="*/ 106 h 213"/>
                  <a:gd name="T4" fmla="*/ 106 w 212"/>
                  <a:gd name="T5" fmla="*/ 213 h 213"/>
                  <a:gd name="T6" fmla="*/ 127 w 212"/>
                  <a:gd name="T7" fmla="*/ 211 h 213"/>
                  <a:gd name="T8" fmla="*/ 105 w 212"/>
                  <a:gd name="T9" fmla="*/ 106 h 213"/>
                  <a:gd name="T10" fmla="*/ 120 w 212"/>
                  <a:gd name="T11" fmla="*/ 110 h 213"/>
                  <a:gd name="T12" fmla="*/ 117 w 212"/>
                  <a:gd name="T13" fmla="*/ 103 h 213"/>
                  <a:gd name="T14" fmla="*/ 128 w 212"/>
                  <a:gd name="T15" fmla="*/ 92 h 213"/>
                  <a:gd name="T16" fmla="*/ 139 w 212"/>
                  <a:gd name="T17" fmla="*/ 103 h 213"/>
                  <a:gd name="T18" fmla="*/ 132 w 212"/>
                  <a:gd name="T19" fmla="*/ 113 h 213"/>
                  <a:gd name="T20" fmla="*/ 209 w 212"/>
                  <a:gd name="T21" fmla="*/ 131 h 213"/>
                  <a:gd name="T22" fmla="*/ 212 w 212"/>
                  <a:gd name="T23" fmla="*/ 106 h 213"/>
                  <a:gd name="T24" fmla="*/ 106 w 212"/>
                  <a:gd name="T25" fmla="*/ 0 h 213"/>
                  <a:gd name="T26" fmla="*/ 42 w 212"/>
                  <a:gd name="T27" fmla="*/ 54 h 213"/>
                  <a:gd name="T28" fmla="*/ 57 w 212"/>
                  <a:gd name="T29" fmla="*/ 70 h 213"/>
                  <a:gd name="T30" fmla="*/ 42 w 212"/>
                  <a:gd name="T31" fmla="*/ 85 h 213"/>
                  <a:gd name="T32" fmla="*/ 26 w 212"/>
                  <a:gd name="T33" fmla="*/ 70 h 213"/>
                  <a:gd name="T34" fmla="*/ 42 w 212"/>
                  <a:gd name="T35" fmla="*/ 54 h 213"/>
                  <a:gd name="T36" fmla="*/ 40 w 212"/>
                  <a:gd name="T37" fmla="*/ 154 h 213"/>
                  <a:gd name="T38" fmla="*/ 21 w 212"/>
                  <a:gd name="T39" fmla="*/ 135 h 213"/>
                  <a:gd name="T40" fmla="*/ 40 w 212"/>
                  <a:gd name="T41" fmla="*/ 115 h 213"/>
                  <a:gd name="T42" fmla="*/ 60 w 212"/>
                  <a:gd name="T43" fmla="*/ 135 h 213"/>
                  <a:gd name="T44" fmla="*/ 40 w 212"/>
                  <a:gd name="T45" fmla="*/ 154 h 213"/>
                  <a:gd name="T46" fmla="*/ 89 w 212"/>
                  <a:gd name="T47" fmla="*/ 70 h 213"/>
                  <a:gd name="T48" fmla="*/ 102 w 212"/>
                  <a:gd name="T49" fmla="*/ 83 h 213"/>
                  <a:gd name="T50" fmla="*/ 89 w 212"/>
                  <a:gd name="T51" fmla="*/ 96 h 213"/>
                  <a:gd name="T52" fmla="*/ 76 w 212"/>
                  <a:gd name="T53" fmla="*/ 83 h 213"/>
                  <a:gd name="T54" fmla="*/ 89 w 212"/>
                  <a:gd name="T55" fmla="*/ 70 h 213"/>
                  <a:gd name="T56" fmla="*/ 76 w 212"/>
                  <a:gd name="T57" fmla="*/ 133 h 213"/>
                  <a:gd name="T58" fmla="*/ 89 w 212"/>
                  <a:gd name="T59" fmla="*/ 120 h 213"/>
                  <a:gd name="T60" fmla="*/ 102 w 212"/>
                  <a:gd name="T61" fmla="*/ 133 h 213"/>
                  <a:gd name="T62" fmla="*/ 89 w 212"/>
                  <a:gd name="T63" fmla="*/ 146 h 213"/>
                  <a:gd name="T64" fmla="*/ 76 w 212"/>
                  <a:gd name="T65" fmla="*/ 133 h 213"/>
                  <a:gd name="T66" fmla="*/ 117 w 212"/>
                  <a:gd name="T67" fmla="*/ 183 h 213"/>
                  <a:gd name="T68" fmla="*/ 102 w 212"/>
                  <a:gd name="T69" fmla="*/ 198 h 213"/>
                  <a:gd name="T70" fmla="*/ 87 w 212"/>
                  <a:gd name="T71" fmla="*/ 183 h 213"/>
                  <a:gd name="T72" fmla="*/ 102 w 212"/>
                  <a:gd name="T73" fmla="*/ 168 h 213"/>
                  <a:gd name="T74" fmla="*/ 117 w 212"/>
                  <a:gd name="T75" fmla="*/ 183 h 213"/>
                  <a:gd name="T76" fmla="*/ 106 w 212"/>
                  <a:gd name="T77" fmla="*/ 55 h 213"/>
                  <a:gd name="T78" fmla="*/ 88 w 212"/>
                  <a:gd name="T79" fmla="*/ 36 h 213"/>
                  <a:gd name="T80" fmla="*/ 106 w 212"/>
                  <a:gd name="T81" fmla="*/ 18 h 213"/>
                  <a:gd name="T82" fmla="*/ 125 w 212"/>
                  <a:gd name="T83" fmla="*/ 36 h 213"/>
                  <a:gd name="T84" fmla="*/ 106 w 212"/>
                  <a:gd name="T85" fmla="*/ 55 h 213"/>
                  <a:gd name="T86" fmla="*/ 139 w 212"/>
                  <a:gd name="T87" fmla="*/ 49 h 213"/>
                  <a:gd name="T88" fmla="*/ 152 w 212"/>
                  <a:gd name="T89" fmla="*/ 36 h 213"/>
                  <a:gd name="T90" fmla="*/ 165 w 212"/>
                  <a:gd name="T91" fmla="*/ 49 h 213"/>
                  <a:gd name="T92" fmla="*/ 152 w 212"/>
                  <a:gd name="T93" fmla="*/ 62 h 213"/>
                  <a:gd name="T94" fmla="*/ 139 w 212"/>
                  <a:gd name="T95" fmla="*/ 49 h 213"/>
                  <a:gd name="T96" fmla="*/ 175 w 212"/>
                  <a:gd name="T97" fmla="*/ 112 h 213"/>
                  <a:gd name="T98" fmla="*/ 157 w 212"/>
                  <a:gd name="T99" fmla="*/ 95 h 213"/>
                  <a:gd name="T100" fmla="*/ 175 w 212"/>
                  <a:gd name="T101" fmla="*/ 77 h 213"/>
                  <a:gd name="T102" fmla="*/ 193 w 212"/>
                  <a:gd name="T103" fmla="*/ 95 h 213"/>
                  <a:gd name="T104" fmla="*/ 175 w 212"/>
                  <a:gd name="T105" fmla="*/ 1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2" h="213">
                    <a:moveTo>
                      <a:pt x="106" y="0"/>
                    </a:moveTo>
                    <a:cubicBezTo>
                      <a:pt x="47" y="0"/>
                      <a:pt x="0" y="48"/>
                      <a:pt x="0" y="106"/>
                    </a:cubicBezTo>
                    <a:cubicBezTo>
                      <a:pt x="0" y="165"/>
                      <a:pt x="47" y="213"/>
                      <a:pt x="106" y="213"/>
                    </a:cubicBezTo>
                    <a:cubicBezTo>
                      <a:pt x="113" y="213"/>
                      <a:pt x="120" y="212"/>
                      <a:pt x="127" y="211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20" y="110"/>
                      <a:pt x="120" y="110"/>
                      <a:pt x="120" y="110"/>
                    </a:cubicBezTo>
                    <a:cubicBezTo>
                      <a:pt x="118" y="108"/>
                      <a:pt x="117" y="105"/>
                      <a:pt x="117" y="103"/>
                    </a:cubicBezTo>
                    <a:cubicBezTo>
                      <a:pt x="117" y="97"/>
                      <a:pt x="122" y="92"/>
                      <a:pt x="128" y="92"/>
                    </a:cubicBezTo>
                    <a:cubicBezTo>
                      <a:pt x="134" y="92"/>
                      <a:pt x="139" y="97"/>
                      <a:pt x="139" y="103"/>
                    </a:cubicBezTo>
                    <a:cubicBezTo>
                      <a:pt x="139" y="107"/>
                      <a:pt x="136" y="111"/>
                      <a:pt x="132" y="113"/>
                    </a:cubicBezTo>
                    <a:cubicBezTo>
                      <a:pt x="209" y="131"/>
                      <a:pt x="209" y="131"/>
                      <a:pt x="209" y="131"/>
                    </a:cubicBezTo>
                    <a:cubicBezTo>
                      <a:pt x="211" y="123"/>
                      <a:pt x="212" y="115"/>
                      <a:pt x="212" y="106"/>
                    </a:cubicBezTo>
                    <a:cubicBezTo>
                      <a:pt x="212" y="48"/>
                      <a:pt x="165" y="0"/>
                      <a:pt x="106" y="0"/>
                    </a:cubicBezTo>
                    <a:close/>
                    <a:moveTo>
                      <a:pt x="42" y="54"/>
                    </a:moveTo>
                    <a:cubicBezTo>
                      <a:pt x="50" y="54"/>
                      <a:pt x="57" y="61"/>
                      <a:pt x="57" y="70"/>
                    </a:cubicBezTo>
                    <a:cubicBezTo>
                      <a:pt x="57" y="78"/>
                      <a:pt x="50" y="85"/>
                      <a:pt x="42" y="85"/>
                    </a:cubicBezTo>
                    <a:cubicBezTo>
                      <a:pt x="33" y="85"/>
                      <a:pt x="26" y="78"/>
                      <a:pt x="26" y="70"/>
                    </a:cubicBezTo>
                    <a:cubicBezTo>
                      <a:pt x="26" y="61"/>
                      <a:pt x="33" y="54"/>
                      <a:pt x="42" y="54"/>
                    </a:cubicBezTo>
                    <a:close/>
                    <a:moveTo>
                      <a:pt x="40" y="154"/>
                    </a:moveTo>
                    <a:cubicBezTo>
                      <a:pt x="30" y="154"/>
                      <a:pt x="21" y="146"/>
                      <a:pt x="21" y="135"/>
                    </a:cubicBezTo>
                    <a:cubicBezTo>
                      <a:pt x="21" y="124"/>
                      <a:pt x="30" y="115"/>
                      <a:pt x="40" y="115"/>
                    </a:cubicBezTo>
                    <a:cubicBezTo>
                      <a:pt x="51" y="115"/>
                      <a:pt x="60" y="124"/>
                      <a:pt x="60" y="135"/>
                    </a:cubicBezTo>
                    <a:cubicBezTo>
                      <a:pt x="60" y="146"/>
                      <a:pt x="51" y="154"/>
                      <a:pt x="40" y="154"/>
                    </a:cubicBezTo>
                    <a:close/>
                    <a:moveTo>
                      <a:pt x="89" y="70"/>
                    </a:moveTo>
                    <a:cubicBezTo>
                      <a:pt x="96" y="70"/>
                      <a:pt x="102" y="76"/>
                      <a:pt x="102" y="83"/>
                    </a:cubicBezTo>
                    <a:cubicBezTo>
                      <a:pt x="102" y="90"/>
                      <a:pt x="96" y="96"/>
                      <a:pt x="89" y="96"/>
                    </a:cubicBezTo>
                    <a:cubicBezTo>
                      <a:pt x="82" y="96"/>
                      <a:pt x="76" y="90"/>
                      <a:pt x="76" y="83"/>
                    </a:cubicBezTo>
                    <a:cubicBezTo>
                      <a:pt x="76" y="76"/>
                      <a:pt x="82" y="70"/>
                      <a:pt x="89" y="70"/>
                    </a:cubicBezTo>
                    <a:close/>
                    <a:moveTo>
                      <a:pt x="76" y="133"/>
                    </a:moveTo>
                    <a:cubicBezTo>
                      <a:pt x="76" y="126"/>
                      <a:pt x="82" y="120"/>
                      <a:pt x="89" y="120"/>
                    </a:cubicBezTo>
                    <a:cubicBezTo>
                      <a:pt x="96" y="120"/>
                      <a:pt x="102" y="126"/>
                      <a:pt x="102" y="133"/>
                    </a:cubicBezTo>
                    <a:cubicBezTo>
                      <a:pt x="102" y="140"/>
                      <a:pt x="96" y="146"/>
                      <a:pt x="89" y="146"/>
                    </a:cubicBezTo>
                    <a:cubicBezTo>
                      <a:pt x="82" y="146"/>
                      <a:pt x="76" y="140"/>
                      <a:pt x="76" y="133"/>
                    </a:cubicBezTo>
                    <a:close/>
                    <a:moveTo>
                      <a:pt x="117" y="183"/>
                    </a:moveTo>
                    <a:cubicBezTo>
                      <a:pt x="117" y="191"/>
                      <a:pt x="110" y="198"/>
                      <a:pt x="102" y="198"/>
                    </a:cubicBezTo>
                    <a:cubicBezTo>
                      <a:pt x="94" y="198"/>
                      <a:pt x="87" y="191"/>
                      <a:pt x="87" y="183"/>
                    </a:cubicBezTo>
                    <a:cubicBezTo>
                      <a:pt x="87" y="175"/>
                      <a:pt x="94" y="168"/>
                      <a:pt x="102" y="168"/>
                    </a:cubicBezTo>
                    <a:cubicBezTo>
                      <a:pt x="110" y="168"/>
                      <a:pt x="117" y="175"/>
                      <a:pt x="117" y="183"/>
                    </a:cubicBezTo>
                    <a:close/>
                    <a:moveTo>
                      <a:pt x="106" y="55"/>
                    </a:moveTo>
                    <a:cubicBezTo>
                      <a:pt x="96" y="55"/>
                      <a:pt x="88" y="46"/>
                      <a:pt x="88" y="36"/>
                    </a:cubicBezTo>
                    <a:cubicBezTo>
                      <a:pt x="88" y="26"/>
                      <a:pt x="96" y="18"/>
                      <a:pt x="106" y="18"/>
                    </a:cubicBezTo>
                    <a:cubicBezTo>
                      <a:pt x="116" y="18"/>
                      <a:pt x="125" y="26"/>
                      <a:pt x="125" y="36"/>
                    </a:cubicBezTo>
                    <a:cubicBezTo>
                      <a:pt x="125" y="46"/>
                      <a:pt x="116" y="55"/>
                      <a:pt x="106" y="55"/>
                    </a:cubicBezTo>
                    <a:close/>
                    <a:moveTo>
                      <a:pt x="139" y="49"/>
                    </a:moveTo>
                    <a:cubicBezTo>
                      <a:pt x="139" y="42"/>
                      <a:pt x="145" y="36"/>
                      <a:pt x="152" y="36"/>
                    </a:cubicBezTo>
                    <a:cubicBezTo>
                      <a:pt x="159" y="36"/>
                      <a:pt x="165" y="42"/>
                      <a:pt x="165" y="49"/>
                    </a:cubicBezTo>
                    <a:cubicBezTo>
                      <a:pt x="165" y="56"/>
                      <a:pt x="159" y="62"/>
                      <a:pt x="152" y="62"/>
                    </a:cubicBezTo>
                    <a:cubicBezTo>
                      <a:pt x="145" y="62"/>
                      <a:pt x="139" y="56"/>
                      <a:pt x="139" y="49"/>
                    </a:cubicBezTo>
                    <a:close/>
                    <a:moveTo>
                      <a:pt x="175" y="112"/>
                    </a:moveTo>
                    <a:cubicBezTo>
                      <a:pt x="165" y="112"/>
                      <a:pt x="157" y="105"/>
                      <a:pt x="157" y="95"/>
                    </a:cubicBezTo>
                    <a:cubicBezTo>
                      <a:pt x="157" y="85"/>
                      <a:pt x="165" y="77"/>
                      <a:pt x="175" y="77"/>
                    </a:cubicBezTo>
                    <a:cubicBezTo>
                      <a:pt x="185" y="77"/>
                      <a:pt x="193" y="85"/>
                      <a:pt x="193" y="95"/>
                    </a:cubicBezTo>
                    <a:cubicBezTo>
                      <a:pt x="193" y="105"/>
                      <a:pt x="185" y="112"/>
                      <a:pt x="175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480"/>
              <p:cNvSpPr/>
              <p:nvPr/>
            </p:nvSpPr>
            <p:spPr bwMode="auto">
              <a:xfrm>
                <a:off x="4184650" y="5145088"/>
                <a:ext cx="98425" cy="96838"/>
              </a:xfrm>
              <a:custGeom>
                <a:avLst/>
                <a:gdLst>
                  <a:gd name="T0" fmla="*/ 90 w 103"/>
                  <a:gd name="T1" fmla="*/ 0 h 100"/>
                  <a:gd name="T2" fmla="*/ 0 w 103"/>
                  <a:gd name="T3" fmla="*/ 87 h 100"/>
                  <a:gd name="T4" fmla="*/ 3 w 103"/>
                  <a:gd name="T5" fmla="*/ 100 h 100"/>
                  <a:gd name="T6" fmla="*/ 103 w 103"/>
                  <a:gd name="T7" fmla="*/ 4 h 100"/>
                  <a:gd name="T8" fmla="*/ 90 w 103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0">
                    <a:moveTo>
                      <a:pt x="90" y="0"/>
                    </a:moveTo>
                    <a:cubicBezTo>
                      <a:pt x="79" y="44"/>
                      <a:pt x="44" y="78"/>
                      <a:pt x="0" y="87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53" y="90"/>
                      <a:pt x="92" y="52"/>
                      <a:pt x="103" y="4"/>
                    </a:cubicBezTo>
                    <a:lnTo>
                      <a:pt x="9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481"/>
              <p:cNvSpPr>
                <a:spLocks noEditPoints="1"/>
              </p:cNvSpPr>
              <p:nvPr/>
            </p:nvSpPr>
            <p:spPr bwMode="auto">
              <a:xfrm>
                <a:off x="4162425" y="5118101"/>
                <a:ext cx="100013" cy="101600"/>
              </a:xfrm>
              <a:custGeom>
                <a:avLst/>
                <a:gdLst>
                  <a:gd name="T0" fmla="*/ 104 w 104"/>
                  <a:gd name="T1" fmla="*/ 25 h 105"/>
                  <a:gd name="T2" fmla="*/ 27 w 104"/>
                  <a:gd name="T3" fmla="*/ 7 h 105"/>
                  <a:gd name="T4" fmla="*/ 23 w 104"/>
                  <a:gd name="T5" fmla="*/ 8 h 105"/>
                  <a:gd name="T6" fmla="*/ 14 w 104"/>
                  <a:gd name="T7" fmla="*/ 4 h 105"/>
                  <a:gd name="T8" fmla="*/ 0 w 104"/>
                  <a:gd name="T9" fmla="*/ 0 h 105"/>
                  <a:gd name="T10" fmla="*/ 22 w 104"/>
                  <a:gd name="T11" fmla="*/ 105 h 105"/>
                  <a:gd name="T12" fmla="*/ 104 w 104"/>
                  <a:gd name="T13" fmla="*/ 25 h 105"/>
                  <a:gd name="T14" fmla="*/ 73 w 104"/>
                  <a:gd name="T15" fmla="*/ 20 h 105"/>
                  <a:gd name="T16" fmla="*/ 84 w 104"/>
                  <a:gd name="T17" fmla="*/ 31 h 105"/>
                  <a:gd name="T18" fmla="*/ 73 w 104"/>
                  <a:gd name="T19" fmla="*/ 42 h 105"/>
                  <a:gd name="T20" fmla="*/ 62 w 104"/>
                  <a:gd name="T21" fmla="*/ 31 h 105"/>
                  <a:gd name="T22" fmla="*/ 73 w 104"/>
                  <a:gd name="T23" fmla="*/ 20 h 105"/>
                  <a:gd name="T24" fmla="*/ 31 w 104"/>
                  <a:gd name="T25" fmla="*/ 62 h 105"/>
                  <a:gd name="T26" fmla="*/ 13 w 104"/>
                  <a:gd name="T27" fmla="*/ 43 h 105"/>
                  <a:gd name="T28" fmla="*/ 31 w 104"/>
                  <a:gd name="T29" fmla="*/ 24 h 105"/>
                  <a:gd name="T30" fmla="*/ 50 w 104"/>
                  <a:gd name="T31" fmla="*/ 43 h 105"/>
                  <a:gd name="T32" fmla="*/ 31 w 104"/>
                  <a:gd name="T33" fmla="*/ 6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" h="105">
                    <a:moveTo>
                      <a:pt x="104" y="25"/>
                    </a:moveTo>
                    <a:cubicBezTo>
                      <a:pt x="27" y="7"/>
                      <a:pt x="27" y="7"/>
                      <a:pt x="27" y="7"/>
                    </a:cubicBezTo>
                    <a:cubicBezTo>
                      <a:pt x="26" y="7"/>
                      <a:pt x="24" y="8"/>
                      <a:pt x="23" y="8"/>
                    </a:cubicBezTo>
                    <a:cubicBezTo>
                      <a:pt x="19" y="8"/>
                      <a:pt x="16" y="6"/>
                      <a:pt x="14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62" y="97"/>
                      <a:pt x="94" y="65"/>
                      <a:pt x="104" y="25"/>
                    </a:cubicBezTo>
                    <a:close/>
                    <a:moveTo>
                      <a:pt x="73" y="20"/>
                    </a:moveTo>
                    <a:cubicBezTo>
                      <a:pt x="79" y="20"/>
                      <a:pt x="84" y="25"/>
                      <a:pt x="84" y="31"/>
                    </a:cubicBezTo>
                    <a:cubicBezTo>
                      <a:pt x="84" y="37"/>
                      <a:pt x="79" y="42"/>
                      <a:pt x="73" y="42"/>
                    </a:cubicBezTo>
                    <a:cubicBezTo>
                      <a:pt x="67" y="42"/>
                      <a:pt x="62" y="37"/>
                      <a:pt x="62" y="31"/>
                    </a:cubicBezTo>
                    <a:cubicBezTo>
                      <a:pt x="62" y="25"/>
                      <a:pt x="67" y="20"/>
                      <a:pt x="73" y="20"/>
                    </a:cubicBezTo>
                    <a:close/>
                    <a:moveTo>
                      <a:pt x="31" y="62"/>
                    </a:moveTo>
                    <a:cubicBezTo>
                      <a:pt x="21" y="62"/>
                      <a:pt x="13" y="53"/>
                      <a:pt x="13" y="43"/>
                    </a:cubicBezTo>
                    <a:cubicBezTo>
                      <a:pt x="13" y="33"/>
                      <a:pt x="21" y="24"/>
                      <a:pt x="31" y="24"/>
                    </a:cubicBezTo>
                    <a:cubicBezTo>
                      <a:pt x="42" y="24"/>
                      <a:pt x="50" y="33"/>
                      <a:pt x="50" y="43"/>
                    </a:cubicBezTo>
                    <a:cubicBezTo>
                      <a:pt x="50" y="53"/>
                      <a:pt x="42" y="62"/>
                      <a:pt x="3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4" name="组合 72"/>
          <p:cNvGrpSpPr/>
          <p:nvPr/>
        </p:nvGrpSpPr>
        <p:grpSpPr>
          <a:xfrm>
            <a:off x="525145" y="1506855"/>
            <a:ext cx="2396490" cy="2643383"/>
            <a:chOff x="1133844" y="2047198"/>
            <a:chExt cx="2457940" cy="1693872"/>
          </a:xfrm>
        </p:grpSpPr>
        <p:sp>
          <p:nvSpPr>
            <p:cNvPr id="74" name="矩形 73"/>
            <p:cNvSpPr/>
            <p:nvPr/>
          </p:nvSpPr>
          <p:spPr>
            <a:xfrm>
              <a:off x="1133844" y="2047198"/>
              <a:ext cx="2325079" cy="2653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步骤一 信息采集</a:t>
              </a:r>
            </a:p>
          </p:txBody>
        </p:sp>
        <p:sp>
          <p:nvSpPr>
            <p:cNvPr id="75" name="矩形 74"/>
            <p:cNvSpPr/>
            <p:nvPr/>
          </p:nvSpPr>
          <p:spPr>
            <a:xfrm>
              <a:off x="1221767" y="2523607"/>
              <a:ext cx="2370017" cy="12174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165">
                <a:lnSpc>
                  <a:spcPct val="120000"/>
                </a:lnSpc>
                <a:defRPr/>
              </a:pP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在页面左侧选择“校外人员劳务信息采集”</a:t>
              </a:r>
            </a:p>
            <a:p>
              <a:pPr defTabSz="685165">
                <a:lnSpc>
                  <a:spcPct val="120000"/>
                </a:lnSpc>
                <a:defRPr/>
              </a:pP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altLang="zh-CN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点击“新增”，填写相关信息，点击“保存”；</a:t>
              </a:r>
            </a:p>
            <a:p>
              <a:pPr defTabSz="685165">
                <a:lnSpc>
                  <a:spcPct val="120000"/>
                </a:lnSpc>
                <a:defRPr/>
              </a:pP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如需批量录入，点击“劳务模板导出”，填好后，点击“EXCEL导入”</a:t>
              </a:r>
            </a:p>
          </p:txBody>
        </p:sp>
      </p:grpSp>
      <p:grpSp>
        <p:nvGrpSpPr>
          <p:cNvPr id="15" name="组合 75"/>
          <p:cNvGrpSpPr/>
          <p:nvPr/>
        </p:nvGrpSpPr>
        <p:grpSpPr>
          <a:xfrm>
            <a:off x="6084168" y="1457961"/>
            <a:ext cx="2582545" cy="2391669"/>
            <a:chOff x="3086597" y="4929372"/>
            <a:chExt cx="2385235" cy="903392"/>
          </a:xfrm>
        </p:grpSpPr>
        <p:sp>
          <p:nvSpPr>
            <p:cNvPr id="77" name="矩形 76"/>
            <p:cNvSpPr/>
            <p:nvPr/>
          </p:nvSpPr>
          <p:spPr>
            <a:xfrm>
              <a:off x="3091720" y="4929372"/>
              <a:ext cx="2086596" cy="1563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2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步骤二 劳务发放</a:t>
              </a:r>
            </a:p>
          </p:txBody>
        </p:sp>
        <p:sp>
          <p:nvSpPr>
            <p:cNvPr id="78" name="矩形 77"/>
            <p:cNvSpPr/>
            <p:nvPr/>
          </p:nvSpPr>
          <p:spPr>
            <a:xfrm>
              <a:off x="3086597" y="5241281"/>
              <a:ext cx="2385235" cy="5914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165">
                <a:lnSpc>
                  <a:spcPct val="120000"/>
                </a:lnSpc>
                <a:defRPr/>
              </a:pPr>
              <a:r>
                <a:rPr lang="zh-CN" altLang="en-US" sz="16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点击“校外人员劳务录入”——输入“证件号”——系统填入其他信息——填入“发放金额”即可</a:t>
              </a: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07720" y="501015"/>
            <a:ext cx="2767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②   校外人员及学生</a:t>
            </a:r>
          </a:p>
        </p:txBody>
      </p:sp>
    </p:spTree>
  </p:cSld>
  <p:clrMapOvr>
    <a:masterClrMapping/>
  </p:clrMapOvr>
  <p:transition spd="med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515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istrator\Desktop\y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</p:spPr>
      </p:pic>
      <p:sp>
        <p:nvSpPr>
          <p:cNvPr id="27" name="任意多边形 26"/>
          <p:cNvSpPr/>
          <p:nvPr>
            <p:custDataLst>
              <p:tags r:id="rId1"/>
            </p:custDataLst>
          </p:nvPr>
        </p:nvSpPr>
        <p:spPr>
          <a:xfrm>
            <a:off x="3720567" y="1635646"/>
            <a:ext cx="2507617" cy="1711300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-1" fmla="*/ 238125 w 2219325"/>
              <a:gd name="connsiteY0-2" fmla="*/ 300037 h 1514475"/>
              <a:gd name="connsiteX1-3" fmla="*/ 0 w 2219325"/>
              <a:gd name="connsiteY1-4" fmla="*/ 300037 h 1514475"/>
              <a:gd name="connsiteX2-5" fmla="*/ 0 w 2219325"/>
              <a:gd name="connsiteY2-6" fmla="*/ 0 h 1514475"/>
              <a:gd name="connsiteX3-7" fmla="*/ 2219325 w 2219325"/>
              <a:gd name="connsiteY3-8" fmla="*/ 0 h 1514475"/>
              <a:gd name="connsiteX4-9" fmla="*/ 2219325 w 2219325"/>
              <a:gd name="connsiteY4-10" fmla="*/ 1514475 h 1514475"/>
              <a:gd name="connsiteX5-11" fmla="*/ 0 w 2219325"/>
              <a:gd name="connsiteY5-12" fmla="*/ 1514475 h 1514475"/>
              <a:gd name="connsiteX6-13" fmla="*/ 0 w 2219325"/>
              <a:gd name="connsiteY6-14" fmla="*/ 1214437 h 1514475"/>
              <a:gd name="connsiteX7-15" fmla="*/ 238125 w 2219325"/>
              <a:gd name="connsiteY7-16" fmla="*/ 1214437 h 1514475"/>
              <a:gd name="connsiteX8" fmla="*/ 329565 w 2219325"/>
              <a:gd name="connsiteY8" fmla="*/ 391477 h 1514475"/>
              <a:gd name="connsiteX0-17" fmla="*/ 0 w 2219325"/>
              <a:gd name="connsiteY0-18" fmla="*/ 300037 h 1514475"/>
              <a:gd name="connsiteX1-19" fmla="*/ 0 w 2219325"/>
              <a:gd name="connsiteY1-20" fmla="*/ 0 h 1514475"/>
              <a:gd name="connsiteX2-21" fmla="*/ 2219325 w 2219325"/>
              <a:gd name="connsiteY2-22" fmla="*/ 0 h 1514475"/>
              <a:gd name="connsiteX3-23" fmla="*/ 2219325 w 2219325"/>
              <a:gd name="connsiteY3-24" fmla="*/ 1514475 h 1514475"/>
              <a:gd name="connsiteX4-25" fmla="*/ 0 w 2219325"/>
              <a:gd name="connsiteY4-26" fmla="*/ 1514475 h 1514475"/>
              <a:gd name="connsiteX5-27" fmla="*/ 0 w 2219325"/>
              <a:gd name="connsiteY5-28" fmla="*/ 1214437 h 1514475"/>
              <a:gd name="connsiteX6-29" fmla="*/ 238125 w 2219325"/>
              <a:gd name="connsiteY6-30" fmla="*/ 1214437 h 1514475"/>
              <a:gd name="connsiteX7-31" fmla="*/ 329565 w 2219325"/>
              <a:gd name="connsiteY7-32" fmla="*/ 391477 h 1514475"/>
              <a:gd name="connsiteX0-33" fmla="*/ 0 w 2219325"/>
              <a:gd name="connsiteY0-34" fmla="*/ 300037 h 1514475"/>
              <a:gd name="connsiteX1-35" fmla="*/ 0 w 2219325"/>
              <a:gd name="connsiteY1-36" fmla="*/ 0 h 1514475"/>
              <a:gd name="connsiteX2-37" fmla="*/ 2219325 w 2219325"/>
              <a:gd name="connsiteY2-38" fmla="*/ 0 h 1514475"/>
              <a:gd name="connsiteX3-39" fmla="*/ 2219325 w 2219325"/>
              <a:gd name="connsiteY3-40" fmla="*/ 1514475 h 1514475"/>
              <a:gd name="connsiteX4-41" fmla="*/ 0 w 2219325"/>
              <a:gd name="connsiteY4-42" fmla="*/ 1514475 h 1514475"/>
              <a:gd name="connsiteX5-43" fmla="*/ 0 w 2219325"/>
              <a:gd name="connsiteY5-44" fmla="*/ 1214437 h 1514475"/>
              <a:gd name="connsiteX6-45" fmla="*/ 238125 w 2219325"/>
              <a:gd name="connsiteY6-46" fmla="*/ 1214437 h 1514475"/>
              <a:gd name="connsiteX0-47" fmla="*/ 0 w 2219325"/>
              <a:gd name="connsiteY0-48" fmla="*/ 300037 h 1514475"/>
              <a:gd name="connsiteX1-49" fmla="*/ 0 w 2219325"/>
              <a:gd name="connsiteY1-50" fmla="*/ 0 h 1514475"/>
              <a:gd name="connsiteX2-51" fmla="*/ 2219325 w 2219325"/>
              <a:gd name="connsiteY2-52" fmla="*/ 0 h 1514475"/>
              <a:gd name="connsiteX3-53" fmla="*/ 2219325 w 2219325"/>
              <a:gd name="connsiteY3-54" fmla="*/ 1514475 h 1514475"/>
              <a:gd name="connsiteX4-55" fmla="*/ 0 w 2219325"/>
              <a:gd name="connsiteY4-56" fmla="*/ 1514475 h 1514475"/>
              <a:gd name="connsiteX5-57" fmla="*/ 0 w 2219325"/>
              <a:gd name="connsiteY5-58" fmla="*/ 1214437 h 15144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555776" y="2139702"/>
            <a:ext cx="3563396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相关问题答疑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611755" y="998855"/>
            <a:ext cx="11658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chemeClr val="bg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58240" y="1207135"/>
            <a:ext cx="17443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52427" y="1264849"/>
            <a:ext cx="4318957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平台的介绍</a:t>
            </a:r>
            <a:endParaRPr lang="zh-CN" altLang="en-US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2427" y="1904082"/>
            <a:ext cx="4064001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平台的使用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2427" y="2551782"/>
            <a:ext cx="4064001" cy="4067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相关问题答疑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9774" y="583441"/>
            <a:ext cx="1288775" cy="394622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 flipV="1">
            <a:off x="203199" y="567267"/>
            <a:ext cx="8847667" cy="154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19968"/>
            <a:ext cx="2794000" cy="516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2714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5715802" y="3778148"/>
            <a:ext cx="0" cy="414864"/>
          </a:xfrm>
          <a:prstGeom prst="lin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0" name="Freeform 8"/>
          <p:cNvSpPr/>
          <p:nvPr/>
        </p:nvSpPr>
        <p:spPr bwMode="auto">
          <a:xfrm rot="19440000">
            <a:off x="8039100" y="3462655"/>
            <a:ext cx="709930" cy="1045845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633095" y="620395"/>
            <a:ext cx="37245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b="1" dirty="0" smtClean="0"/>
              <a:t>校内人员各种款项的发放是否需要报账员逐个录入相关信息？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图片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31570" y="1722755"/>
            <a:ext cx="7071995" cy="2141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4499992" y="843558"/>
            <a:ext cx="44999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请横向打印发放表</a:t>
            </a:r>
            <a:endParaRPr lang="en-US" altLang="zh-CN" sz="3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26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M5EEYW6KV5`Z@[NVD_1N8PJ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499742"/>
            <a:ext cx="2428875" cy="1352550"/>
          </a:xfrm>
          <a:prstGeom prst="rect">
            <a:avLst/>
          </a:prstGeom>
        </p:spPr>
      </p:pic>
      <p:grpSp>
        <p:nvGrpSpPr>
          <p:cNvPr id="2" name="组合 28"/>
          <p:cNvGrpSpPr/>
          <p:nvPr/>
        </p:nvGrpSpPr>
        <p:grpSpPr>
          <a:xfrm>
            <a:off x="84455" y="3465195"/>
            <a:ext cx="669925" cy="1475105"/>
            <a:chOff x="3030005" y="3948865"/>
            <a:chExt cx="1216457" cy="2661484"/>
          </a:xfrm>
        </p:grpSpPr>
        <p:grpSp>
          <p:nvGrpSpPr>
            <p:cNvPr id="3" name="组合 3"/>
            <p:cNvGrpSpPr/>
            <p:nvPr/>
          </p:nvGrpSpPr>
          <p:grpSpPr bwMode="auto">
            <a:xfrm>
              <a:off x="3030005" y="3948865"/>
              <a:ext cx="1216457" cy="2661484"/>
              <a:chOff x="0" y="0"/>
              <a:chExt cx="1494972" cy="3272061"/>
            </a:xfrm>
          </p:grpSpPr>
          <p:sp>
            <p:nvSpPr>
              <p:cNvPr id="5" name="六边形 20"/>
              <p:cNvSpPr>
                <a:spLocks noChangeArrowheads="1"/>
              </p:cNvSpPr>
              <p:nvPr/>
            </p:nvSpPr>
            <p:spPr bwMode="auto">
              <a:xfrm rot="5400000">
                <a:off x="-74314" y="74314"/>
                <a:ext cx="1643600" cy="1494972"/>
              </a:xfrm>
              <a:prstGeom prst="hexagon">
                <a:avLst>
                  <a:gd name="adj" fmla="val 26941"/>
                  <a:gd name="vf" fmla="val 115470"/>
                </a:avLst>
              </a:prstGeom>
              <a:solidFill>
                <a:srgbClr val="FFFFFF"/>
              </a:solidFill>
              <a:ln w="38100">
                <a:solidFill>
                  <a:schemeClr val="accent2"/>
                </a:solidFill>
                <a:miter lim="800000"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900" dirty="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6" name="直接连接符 21"/>
              <p:cNvCxnSpPr>
                <a:cxnSpLocks noChangeShapeType="1"/>
              </p:cNvCxnSpPr>
              <p:nvPr/>
            </p:nvCxnSpPr>
            <p:spPr bwMode="auto">
              <a:xfrm>
                <a:off x="728436" y="1635475"/>
                <a:ext cx="0" cy="1636586"/>
              </a:xfrm>
              <a:prstGeom prst="line">
                <a:avLst/>
              </a:prstGeom>
              <a:noFill/>
              <a:ln w="6350">
                <a:solidFill>
                  <a:schemeClr val="bg2"/>
                </a:solidFill>
                <a:rou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3341955" y="4234890"/>
              <a:ext cx="576032" cy="737305"/>
            </a:xfrm>
            <a:custGeom>
              <a:avLst/>
              <a:gdLst>
                <a:gd name="T0" fmla="*/ 2147483646 w 659"/>
                <a:gd name="T1" fmla="*/ 2147483646 h 962"/>
                <a:gd name="T2" fmla="*/ 2147483646 w 659"/>
                <a:gd name="T3" fmla="*/ 2147483646 h 962"/>
                <a:gd name="T4" fmla="*/ 2147483646 w 659"/>
                <a:gd name="T5" fmla="*/ 2147483646 h 962"/>
                <a:gd name="T6" fmla="*/ 2147483646 w 659"/>
                <a:gd name="T7" fmla="*/ 2147483646 h 962"/>
                <a:gd name="T8" fmla="*/ 2147483646 w 659"/>
                <a:gd name="T9" fmla="*/ 2147483646 h 962"/>
                <a:gd name="T10" fmla="*/ 2147483646 w 659"/>
                <a:gd name="T11" fmla="*/ 2147483646 h 962"/>
                <a:gd name="T12" fmla="*/ 2147483646 w 659"/>
                <a:gd name="T13" fmla="*/ 2147483646 h 962"/>
                <a:gd name="T14" fmla="*/ 2147483646 w 659"/>
                <a:gd name="T15" fmla="*/ 2147483646 h 962"/>
                <a:gd name="T16" fmla="*/ 2147483646 w 659"/>
                <a:gd name="T17" fmla="*/ 2147483646 h 962"/>
                <a:gd name="T18" fmla="*/ 2147483646 w 659"/>
                <a:gd name="T19" fmla="*/ 2147483646 h 962"/>
                <a:gd name="T20" fmla="*/ 2147483646 w 659"/>
                <a:gd name="T21" fmla="*/ 2147483646 h 962"/>
                <a:gd name="T22" fmla="*/ 2147483646 w 659"/>
                <a:gd name="T23" fmla="*/ 2147483646 h 962"/>
                <a:gd name="T24" fmla="*/ 2147483646 w 659"/>
                <a:gd name="T25" fmla="*/ 2147483646 h 962"/>
                <a:gd name="T26" fmla="*/ 2147483646 w 659"/>
                <a:gd name="T27" fmla="*/ 2147483646 h 962"/>
                <a:gd name="T28" fmla="*/ 2147483646 w 659"/>
                <a:gd name="T29" fmla="*/ 2147483646 h 962"/>
                <a:gd name="T30" fmla="*/ 2147483646 w 659"/>
                <a:gd name="T31" fmla="*/ 2147483646 h 962"/>
                <a:gd name="T32" fmla="*/ 2147483646 w 659"/>
                <a:gd name="T33" fmla="*/ 2147483646 h 962"/>
                <a:gd name="T34" fmla="*/ 2147483646 w 659"/>
                <a:gd name="T35" fmla="*/ 2147483646 h 962"/>
                <a:gd name="T36" fmla="*/ 2147483646 w 659"/>
                <a:gd name="T37" fmla="*/ 2147483646 h 962"/>
                <a:gd name="T38" fmla="*/ 2147483646 w 659"/>
                <a:gd name="T39" fmla="*/ 2147483646 h 962"/>
                <a:gd name="T40" fmla="*/ 2147483646 w 659"/>
                <a:gd name="T41" fmla="*/ 2147483646 h 962"/>
                <a:gd name="T42" fmla="*/ 2147483646 w 659"/>
                <a:gd name="T43" fmla="*/ 2147483646 h 962"/>
                <a:gd name="T44" fmla="*/ 2147483646 w 659"/>
                <a:gd name="T45" fmla="*/ 2147483646 h 962"/>
                <a:gd name="T46" fmla="*/ 2147483646 w 659"/>
                <a:gd name="T47" fmla="*/ 2147483646 h 962"/>
                <a:gd name="T48" fmla="*/ 2147483646 w 659"/>
                <a:gd name="T49" fmla="*/ 2147483646 h 962"/>
                <a:gd name="T50" fmla="*/ 2147483646 w 659"/>
                <a:gd name="T51" fmla="*/ 2147483646 h 962"/>
                <a:gd name="T52" fmla="*/ 2147483646 w 659"/>
                <a:gd name="T53" fmla="*/ 2147483646 h 962"/>
                <a:gd name="T54" fmla="*/ 2147483646 w 659"/>
                <a:gd name="T55" fmla="*/ 2147483646 h 962"/>
                <a:gd name="T56" fmla="*/ 2147483646 w 659"/>
                <a:gd name="T57" fmla="*/ 2147483646 h 962"/>
                <a:gd name="T58" fmla="*/ 2147483646 w 659"/>
                <a:gd name="T59" fmla="*/ 0 h 962"/>
                <a:gd name="T60" fmla="*/ 2147483646 w 659"/>
                <a:gd name="T61" fmla="*/ 2147483646 h 962"/>
                <a:gd name="T62" fmla="*/ 2147483646 w 659"/>
                <a:gd name="T63" fmla="*/ 2147483646 h 962"/>
                <a:gd name="T64" fmla="*/ 2147483646 w 659"/>
                <a:gd name="T65" fmla="*/ 2147483646 h 962"/>
                <a:gd name="T66" fmla="*/ 2147483646 w 659"/>
                <a:gd name="T67" fmla="*/ 2147483646 h 962"/>
                <a:gd name="T68" fmla="*/ 2147483646 w 659"/>
                <a:gd name="T69" fmla="*/ 2147483646 h 962"/>
                <a:gd name="T70" fmla="*/ 2147483646 w 659"/>
                <a:gd name="T71" fmla="*/ 2147483646 h 962"/>
                <a:gd name="T72" fmla="*/ 2147483646 w 659"/>
                <a:gd name="T73" fmla="*/ 2147483646 h 962"/>
                <a:gd name="T74" fmla="*/ 2147483646 w 659"/>
                <a:gd name="T75" fmla="*/ 2147483646 h 962"/>
                <a:gd name="T76" fmla="*/ 2147483646 w 659"/>
                <a:gd name="T77" fmla="*/ 2147483646 h 962"/>
                <a:gd name="T78" fmla="*/ 2147483646 w 659"/>
                <a:gd name="T79" fmla="*/ 2147483646 h 962"/>
                <a:gd name="T80" fmla="*/ 2147483646 w 659"/>
                <a:gd name="T81" fmla="*/ 2147483646 h 962"/>
                <a:gd name="T82" fmla="*/ 2147483646 w 659"/>
                <a:gd name="T83" fmla="*/ 2147483646 h 962"/>
                <a:gd name="T84" fmla="*/ 2147483646 w 659"/>
                <a:gd name="T85" fmla="*/ 2147483646 h 962"/>
                <a:gd name="T86" fmla="*/ 2147483646 w 659"/>
                <a:gd name="T87" fmla="*/ 2147483646 h 962"/>
                <a:gd name="T88" fmla="*/ 2147483646 w 659"/>
                <a:gd name="T89" fmla="*/ 2147483646 h 962"/>
                <a:gd name="T90" fmla="*/ 2147483646 w 659"/>
                <a:gd name="T91" fmla="*/ 2147483646 h 962"/>
                <a:gd name="T92" fmla="*/ 2147483646 w 659"/>
                <a:gd name="T93" fmla="*/ 2147483646 h 962"/>
                <a:gd name="T94" fmla="*/ 2147483646 w 659"/>
                <a:gd name="T95" fmla="*/ 2147483646 h 962"/>
                <a:gd name="T96" fmla="*/ 2147483646 w 659"/>
                <a:gd name="T97" fmla="*/ 2147483646 h 962"/>
                <a:gd name="T98" fmla="*/ 2147483646 w 659"/>
                <a:gd name="T99" fmla="*/ 2147483646 h 962"/>
                <a:gd name="T100" fmla="*/ 2147483646 w 659"/>
                <a:gd name="T101" fmla="*/ 2147483646 h 962"/>
                <a:gd name="T102" fmla="*/ 2147483646 w 659"/>
                <a:gd name="T103" fmla="*/ 2147483646 h 962"/>
                <a:gd name="T104" fmla="*/ 2147483646 w 659"/>
                <a:gd name="T105" fmla="*/ 2147483646 h 9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59" h="962">
                  <a:moveTo>
                    <a:pt x="230" y="555"/>
                  </a:moveTo>
                  <a:cubicBezTo>
                    <a:pt x="254" y="555"/>
                    <a:pt x="278" y="567"/>
                    <a:pt x="290" y="585"/>
                  </a:cubicBezTo>
                  <a:lnTo>
                    <a:pt x="313" y="619"/>
                  </a:lnTo>
                  <a:cubicBezTo>
                    <a:pt x="320" y="629"/>
                    <a:pt x="331" y="630"/>
                    <a:pt x="338" y="619"/>
                  </a:cubicBezTo>
                  <a:lnTo>
                    <a:pt x="362" y="586"/>
                  </a:lnTo>
                  <a:cubicBezTo>
                    <a:pt x="375" y="569"/>
                    <a:pt x="398" y="558"/>
                    <a:pt x="421" y="558"/>
                  </a:cubicBezTo>
                  <a:cubicBezTo>
                    <a:pt x="429" y="558"/>
                    <a:pt x="436" y="559"/>
                    <a:pt x="443" y="561"/>
                  </a:cubicBezTo>
                  <a:lnTo>
                    <a:pt x="481" y="575"/>
                  </a:lnTo>
                  <a:cubicBezTo>
                    <a:pt x="484" y="576"/>
                    <a:pt x="486" y="576"/>
                    <a:pt x="489" y="576"/>
                  </a:cubicBezTo>
                  <a:cubicBezTo>
                    <a:pt x="500" y="576"/>
                    <a:pt x="501" y="567"/>
                    <a:pt x="501" y="561"/>
                  </a:cubicBezTo>
                  <a:lnTo>
                    <a:pt x="501" y="520"/>
                  </a:lnTo>
                  <a:cubicBezTo>
                    <a:pt x="502" y="490"/>
                    <a:pt x="524" y="461"/>
                    <a:pt x="552" y="452"/>
                  </a:cubicBezTo>
                  <a:lnTo>
                    <a:pt x="591" y="441"/>
                  </a:lnTo>
                  <a:cubicBezTo>
                    <a:pt x="597" y="439"/>
                    <a:pt x="602" y="436"/>
                    <a:pt x="603" y="432"/>
                  </a:cubicBezTo>
                  <a:cubicBezTo>
                    <a:pt x="604" y="428"/>
                    <a:pt x="603" y="422"/>
                    <a:pt x="599" y="417"/>
                  </a:cubicBezTo>
                  <a:lnTo>
                    <a:pt x="575" y="384"/>
                  </a:lnTo>
                  <a:cubicBezTo>
                    <a:pt x="558" y="360"/>
                    <a:pt x="559" y="323"/>
                    <a:pt x="577" y="300"/>
                  </a:cubicBezTo>
                  <a:lnTo>
                    <a:pt x="601" y="268"/>
                  </a:lnTo>
                  <a:cubicBezTo>
                    <a:pt x="605" y="263"/>
                    <a:pt x="607" y="257"/>
                    <a:pt x="605" y="253"/>
                  </a:cubicBezTo>
                  <a:cubicBezTo>
                    <a:pt x="604" y="249"/>
                    <a:pt x="600" y="246"/>
                    <a:pt x="594" y="244"/>
                  </a:cubicBezTo>
                  <a:lnTo>
                    <a:pt x="555" y="231"/>
                  </a:lnTo>
                  <a:cubicBezTo>
                    <a:pt x="527" y="222"/>
                    <a:pt x="506" y="192"/>
                    <a:pt x="507" y="162"/>
                  </a:cubicBezTo>
                  <a:lnTo>
                    <a:pt x="508" y="121"/>
                  </a:lnTo>
                  <a:cubicBezTo>
                    <a:pt x="508" y="116"/>
                    <a:pt x="507" y="111"/>
                    <a:pt x="504" y="108"/>
                  </a:cubicBezTo>
                  <a:cubicBezTo>
                    <a:pt x="501" y="106"/>
                    <a:pt x="498" y="105"/>
                    <a:pt x="495" y="105"/>
                  </a:cubicBezTo>
                  <a:cubicBezTo>
                    <a:pt x="493" y="105"/>
                    <a:pt x="490" y="106"/>
                    <a:pt x="488" y="106"/>
                  </a:cubicBezTo>
                  <a:lnTo>
                    <a:pt x="449" y="119"/>
                  </a:lnTo>
                  <a:cubicBezTo>
                    <a:pt x="443" y="121"/>
                    <a:pt x="436" y="122"/>
                    <a:pt x="429" y="122"/>
                  </a:cubicBezTo>
                  <a:cubicBezTo>
                    <a:pt x="405" y="122"/>
                    <a:pt x="382" y="110"/>
                    <a:pt x="369" y="92"/>
                  </a:cubicBezTo>
                  <a:lnTo>
                    <a:pt x="346" y="58"/>
                  </a:lnTo>
                  <a:cubicBezTo>
                    <a:pt x="343" y="53"/>
                    <a:pt x="338" y="50"/>
                    <a:pt x="334" y="50"/>
                  </a:cubicBezTo>
                  <a:cubicBezTo>
                    <a:pt x="328" y="50"/>
                    <a:pt x="326" y="50"/>
                    <a:pt x="322" y="56"/>
                  </a:cubicBezTo>
                  <a:lnTo>
                    <a:pt x="321" y="58"/>
                  </a:lnTo>
                  <a:cubicBezTo>
                    <a:pt x="311" y="74"/>
                    <a:pt x="298" y="93"/>
                    <a:pt x="287" y="104"/>
                  </a:cubicBezTo>
                  <a:cubicBezTo>
                    <a:pt x="280" y="111"/>
                    <a:pt x="269" y="120"/>
                    <a:pt x="255" y="120"/>
                  </a:cubicBezTo>
                  <a:cubicBezTo>
                    <a:pt x="251" y="120"/>
                    <a:pt x="247" y="119"/>
                    <a:pt x="245" y="118"/>
                  </a:cubicBezTo>
                  <a:lnTo>
                    <a:pt x="241" y="118"/>
                  </a:lnTo>
                  <a:lnTo>
                    <a:pt x="238" y="116"/>
                  </a:lnTo>
                  <a:cubicBezTo>
                    <a:pt x="234" y="115"/>
                    <a:pt x="227" y="113"/>
                    <a:pt x="220" y="111"/>
                  </a:cubicBezTo>
                  <a:cubicBezTo>
                    <a:pt x="210" y="108"/>
                    <a:pt x="192" y="103"/>
                    <a:pt x="189" y="103"/>
                  </a:cubicBezTo>
                  <a:cubicBezTo>
                    <a:pt x="181" y="101"/>
                    <a:pt x="173" y="100"/>
                    <a:pt x="171" y="100"/>
                  </a:cubicBezTo>
                  <a:cubicBezTo>
                    <a:pt x="161" y="100"/>
                    <a:pt x="158" y="108"/>
                    <a:pt x="158" y="116"/>
                  </a:cubicBezTo>
                  <a:lnTo>
                    <a:pt x="158" y="157"/>
                  </a:lnTo>
                  <a:cubicBezTo>
                    <a:pt x="158" y="187"/>
                    <a:pt x="135" y="216"/>
                    <a:pt x="107" y="225"/>
                  </a:cubicBezTo>
                  <a:lnTo>
                    <a:pt x="68" y="236"/>
                  </a:lnTo>
                  <a:cubicBezTo>
                    <a:pt x="62" y="238"/>
                    <a:pt x="58" y="241"/>
                    <a:pt x="56" y="246"/>
                  </a:cubicBezTo>
                  <a:cubicBezTo>
                    <a:pt x="55" y="249"/>
                    <a:pt x="56" y="255"/>
                    <a:pt x="60" y="260"/>
                  </a:cubicBezTo>
                  <a:lnTo>
                    <a:pt x="84" y="293"/>
                  </a:lnTo>
                  <a:cubicBezTo>
                    <a:pt x="101" y="317"/>
                    <a:pt x="101" y="354"/>
                    <a:pt x="83" y="377"/>
                  </a:cubicBezTo>
                  <a:lnTo>
                    <a:pt x="58" y="410"/>
                  </a:lnTo>
                  <a:cubicBezTo>
                    <a:pt x="54" y="415"/>
                    <a:pt x="53" y="420"/>
                    <a:pt x="54" y="424"/>
                  </a:cubicBezTo>
                  <a:cubicBezTo>
                    <a:pt x="55" y="428"/>
                    <a:pt x="59" y="431"/>
                    <a:pt x="65" y="433"/>
                  </a:cubicBezTo>
                  <a:lnTo>
                    <a:pt x="104" y="446"/>
                  </a:lnTo>
                  <a:cubicBezTo>
                    <a:pt x="132" y="455"/>
                    <a:pt x="153" y="486"/>
                    <a:pt x="153" y="515"/>
                  </a:cubicBezTo>
                  <a:lnTo>
                    <a:pt x="152" y="556"/>
                  </a:lnTo>
                  <a:cubicBezTo>
                    <a:pt x="151" y="561"/>
                    <a:pt x="153" y="566"/>
                    <a:pt x="155" y="568"/>
                  </a:cubicBezTo>
                  <a:cubicBezTo>
                    <a:pt x="158" y="571"/>
                    <a:pt x="162" y="572"/>
                    <a:pt x="164" y="572"/>
                  </a:cubicBezTo>
                  <a:cubicBezTo>
                    <a:pt x="167" y="572"/>
                    <a:pt x="169" y="571"/>
                    <a:pt x="172" y="571"/>
                  </a:cubicBezTo>
                  <a:lnTo>
                    <a:pt x="210" y="558"/>
                  </a:lnTo>
                  <a:cubicBezTo>
                    <a:pt x="217" y="556"/>
                    <a:pt x="223" y="555"/>
                    <a:pt x="230" y="555"/>
                  </a:cubicBezTo>
                  <a:close/>
                  <a:moveTo>
                    <a:pt x="326" y="677"/>
                  </a:moveTo>
                  <a:cubicBezTo>
                    <a:pt x="305" y="677"/>
                    <a:pt x="285" y="666"/>
                    <a:pt x="272" y="647"/>
                  </a:cubicBezTo>
                  <a:lnTo>
                    <a:pt x="249" y="614"/>
                  </a:lnTo>
                  <a:cubicBezTo>
                    <a:pt x="246" y="609"/>
                    <a:pt x="238" y="605"/>
                    <a:pt x="230" y="605"/>
                  </a:cubicBezTo>
                  <a:cubicBezTo>
                    <a:pt x="228" y="605"/>
                    <a:pt x="227" y="605"/>
                    <a:pt x="225" y="606"/>
                  </a:cubicBezTo>
                  <a:lnTo>
                    <a:pt x="187" y="618"/>
                  </a:lnTo>
                  <a:cubicBezTo>
                    <a:pt x="162" y="626"/>
                    <a:pt x="136" y="620"/>
                    <a:pt x="120" y="603"/>
                  </a:cubicBezTo>
                  <a:cubicBezTo>
                    <a:pt x="107" y="591"/>
                    <a:pt x="101" y="573"/>
                    <a:pt x="102" y="554"/>
                  </a:cubicBezTo>
                  <a:lnTo>
                    <a:pt x="103" y="514"/>
                  </a:lnTo>
                  <a:cubicBezTo>
                    <a:pt x="103" y="506"/>
                    <a:pt x="96" y="496"/>
                    <a:pt x="88" y="493"/>
                  </a:cubicBezTo>
                  <a:lnTo>
                    <a:pt x="50" y="481"/>
                  </a:lnTo>
                  <a:cubicBezTo>
                    <a:pt x="28" y="474"/>
                    <a:pt x="12" y="458"/>
                    <a:pt x="6" y="439"/>
                  </a:cubicBezTo>
                  <a:cubicBezTo>
                    <a:pt x="0" y="419"/>
                    <a:pt x="4" y="397"/>
                    <a:pt x="18" y="379"/>
                  </a:cubicBezTo>
                  <a:lnTo>
                    <a:pt x="43" y="347"/>
                  </a:lnTo>
                  <a:cubicBezTo>
                    <a:pt x="48" y="341"/>
                    <a:pt x="48" y="328"/>
                    <a:pt x="43" y="322"/>
                  </a:cubicBezTo>
                  <a:lnTo>
                    <a:pt x="20" y="289"/>
                  </a:lnTo>
                  <a:cubicBezTo>
                    <a:pt x="6" y="271"/>
                    <a:pt x="2" y="249"/>
                    <a:pt x="9" y="229"/>
                  </a:cubicBezTo>
                  <a:cubicBezTo>
                    <a:pt x="16" y="210"/>
                    <a:pt x="32" y="195"/>
                    <a:pt x="54" y="188"/>
                  </a:cubicBezTo>
                  <a:lnTo>
                    <a:pt x="93" y="177"/>
                  </a:lnTo>
                  <a:cubicBezTo>
                    <a:pt x="100" y="175"/>
                    <a:pt x="108" y="164"/>
                    <a:pt x="108" y="157"/>
                  </a:cubicBezTo>
                  <a:lnTo>
                    <a:pt x="108" y="116"/>
                  </a:lnTo>
                  <a:cubicBezTo>
                    <a:pt x="108" y="79"/>
                    <a:pt x="135" y="50"/>
                    <a:pt x="171" y="50"/>
                  </a:cubicBezTo>
                  <a:cubicBezTo>
                    <a:pt x="180" y="50"/>
                    <a:pt x="193" y="52"/>
                    <a:pt x="200" y="54"/>
                  </a:cubicBezTo>
                  <a:cubicBezTo>
                    <a:pt x="203" y="55"/>
                    <a:pt x="213" y="57"/>
                    <a:pt x="234" y="63"/>
                  </a:cubicBezTo>
                  <a:cubicBezTo>
                    <a:pt x="241" y="65"/>
                    <a:pt x="247" y="67"/>
                    <a:pt x="251" y="68"/>
                  </a:cubicBezTo>
                  <a:lnTo>
                    <a:pt x="252" y="68"/>
                  </a:lnTo>
                  <a:cubicBezTo>
                    <a:pt x="252" y="68"/>
                    <a:pt x="252" y="68"/>
                    <a:pt x="252" y="68"/>
                  </a:cubicBezTo>
                  <a:cubicBezTo>
                    <a:pt x="258" y="63"/>
                    <a:pt x="267" y="50"/>
                    <a:pt x="279" y="31"/>
                  </a:cubicBezTo>
                  <a:lnTo>
                    <a:pt x="280" y="30"/>
                  </a:lnTo>
                  <a:cubicBezTo>
                    <a:pt x="293" y="10"/>
                    <a:pt x="310" y="0"/>
                    <a:pt x="334" y="0"/>
                  </a:cubicBezTo>
                  <a:cubicBezTo>
                    <a:pt x="355" y="0"/>
                    <a:pt x="374" y="11"/>
                    <a:pt x="387" y="30"/>
                  </a:cubicBezTo>
                  <a:lnTo>
                    <a:pt x="410" y="63"/>
                  </a:lnTo>
                  <a:cubicBezTo>
                    <a:pt x="413" y="68"/>
                    <a:pt x="421" y="72"/>
                    <a:pt x="429" y="72"/>
                  </a:cubicBezTo>
                  <a:cubicBezTo>
                    <a:pt x="432" y="72"/>
                    <a:pt x="433" y="72"/>
                    <a:pt x="434" y="71"/>
                  </a:cubicBezTo>
                  <a:lnTo>
                    <a:pt x="472" y="59"/>
                  </a:lnTo>
                  <a:cubicBezTo>
                    <a:pt x="497" y="51"/>
                    <a:pt x="523" y="57"/>
                    <a:pt x="540" y="74"/>
                  </a:cubicBezTo>
                  <a:cubicBezTo>
                    <a:pt x="552" y="86"/>
                    <a:pt x="558" y="104"/>
                    <a:pt x="558" y="123"/>
                  </a:cubicBezTo>
                  <a:lnTo>
                    <a:pt x="556" y="163"/>
                  </a:lnTo>
                  <a:cubicBezTo>
                    <a:pt x="556" y="171"/>
                    <a:pt x="564" y="181"/>
                    <a:pt x="571" y="184"/>
                  </a:cubicBezTo>
                  <a:lnTo>
                    <a:pt x="610" y="196"/>
                  </a:lnTo>
                  <a:cubicBezTo>
                    <a:pt x="631" y="203"/>
                    <a:pt x="647" y="219"/>
                    <a:pt x="653" y="238"/>
                  </a:cubicBezTo>
                  <a:cubicBezTo>
                    <a:pt x="659" y="258"/>
                    <a:pt x="655" y="280"/>
                    <a:pt x="641" y="298"/>
                  </a:cubicBezTo>
                  <a:lnTo>
                    <a:pt x="616" y="330"/>
                  </a:lnTo>
                  <a:cubicBezTo>
                    <a:pt x="612" y="336"/>
                    <a:pt x="611" y="349"/>
                    <a:pt x="616" y="355"/>
                  </a:cubicBezTo>
                  <a:lnTo>
                    <a:pt x="640" y="388"/>
                  </a:lnTo>
                  <a:cubicBezTo>
                    <a:pt x="653" y="406"/>
                    <a:pt x="657" y="428"/>
                    <a:pt x="650" y="448"/>
                  </a:cubicBezTo>
                  <a:cubicBezTo>
                    <a:pt x="644" y="467"/>
                    <a:pt x="627" y="482"/>
                    <a:pt x="605" y="489"/>
                  </a:cubicBezTo>
                  <a:lnTo>
                    <a:pt x="566" y="500"/>
                  </a:lnTo>
                  <a:cubicBezTo>
                    <a:pt x="559" y="502"/>
                    <a:pt x="551" y="513"/>
                    <a:pt x="551" y="520"/>
                  </a:cubicBezTo>
                  <a:lnTo>
                    <a:pt x="551" y="561"/>
                  </a:lnTo>
                  <a:cubicBezTo>
                    <a:pt x="551" y="599"/>
                    <a:pt x="525" y="626"/>
                    <a:pt x="489" y="626"/>
                  </a:cubicBezTo>
                  <a:cubicBezTo>
                    <a:pt x="481" y="626"/>
                    <a:pt x="472" y="625"/>
                    <a:pt x="464" y="622"/>
                  </a:cubicBezTo>
                  <a:lnTo>
                    <a:pt x="426" y="608"/>
                  </a:lnTo>
                  <a:cubicBezTo>
                    <a:pt x="425" y="608"/>
                    <a:pt x="423" y="608"/>
                    <a:pt x="421" y="608"/>
                  </a:cubicBezTo>
                  <a:cubicBezTo>
                    <a:pt x="413" y="608"/>
                    <a:pt x="405" y="612"/>
                    <a:pt x="402" y="616"/>
                  </a:cubicBezTo>
                  <a:lnTo>
                    <a:pt x="379" y="649"/>
                  </a:lnTo>
                  <a:cubicBezTo>
                    <a:pt x="365" y="667"/>
                    <a:pt x="346" y="677"/>
                    <a:pt x="326" y="677"/>
                  </a:cubicBezTo>
                  <a:close/>
                  <a:moveTo>
                    <a:pt x="328" y="178"/>
                  </a:moveTo>
                  <a:cubicBezTo>
                    <a:pt x="234" y="178"/>
                    <a:pt x="157" y="254"/>
                    <a:pt x="157" y="349"/>
                  </a:cubicBezTo>
                  <a:cubicBezTo>
                    <a:pt x="157" y="443"/>
                    <a:pt x="234" y="520"/>
                    <a:pt x="328" y="520"/>
                  </a:cubicBezTo>
                  <a:cubicBezTo>
                    <a:pt x="423" y="520"/>
                    <a:pt x="499" y="443"/>
                    <a:pt x="499" y="349"/>
                  </a:cubicBezTo>
                  <a:cubicBezTo>
                    <a:pt x="499" y="254"/>
                    <a:pt x="423" y="178"/>
                    <a:pt x="328" y="178"/>
                  </a:cubicBezTo>
                  <a:close/>
                  <a:moveTo>
                    <a:pt x="328" y="550"/>
                  </a:moveTo>
                  <a:cubicBezTo>
                    <a:pt x="217" y="550"/>
                    <a:pt x="127" y="460"/>
                    <a:pt x="127" y="349"/>
                  </a:cubicBezTo>
                  <a:cubicBezTo>
                    <a:pt x="127" y="238"/>
                    <a:pt x="217" y="148"/>
                    <a:pt x="328" y="148"/>
                  </a:cubicBezTo>
                  <a:cubicBezTo>
                    <a:pt x="439" y="148"/>
                    <a:pt x="529" y="238"/>
                    <a:pt x="529" y="349"/>
                  </a:cubicBezTo>
                  <a:cubicBezTo>
                    <a:pt x="529" y="460"/>
                    <a:pt x="439" y="550"/>
                    <a:pt x="328" y="550"/>
                  </a:cubicBezTo>
                  <a:close/>
                  <a:moveTo>
                    <a:pt x="472" y="349"/>
                  </a:moveTo>
                  <a:cubicBezTo>
                    <a:pt x="472" y="428"/>
                    <a:pt x="408" y="493"/>
                    <a:pt x="328" y="493"/>
                  </a:cubicBezTo>
                  <a:cubicBezTo>
                    <a:pt x="249" y="493"/>
                    <a:pt x="184" y="428"/>
                    <a:pt x="184" y="349"/>
                  </a:cubicBezTo>
                  <a:cubicBezTo>
                    <a:pt x="184" y="269"/>
                    <a:pt x="249" y="205"/>
                    <a:pt x="328" y="205"/>
                  </a:cubicBezTo>
                  <a:cubicBezTo>
                    <a:pt x="408" y="205"/>
                    <a:pt x="472" y="269"/>
                    <a:pt x="472" y="349"/>
                  </a:cubicBezTo>
                  <a:close/>
                  <a:moveTo>
                    <a:pt x="491" y="666"/>
                  </a:moveTo>
                  <a:cubicBezTo>
                    <a:pt x="491" y="666"/>
                    <a:pt x="490" y="666"/>
                    <a:pt x="489" y="666"/>
                  </a:cubicBezTo>
                  <a:cubicBezTo>
                    <a:pt x="476" y="666"/>
                    <a:pt x="463" y="664"/>
                    <a:pt x="451" y="660"/>
                  </a:cubicBezTo>
                  <a:lnTo>
                    <a:pt x="426" y="651"/>
                  </a:lnTo>
                  <a:lnTo>
                    <a:pt x="411" y="672"/>
                  </a:lnTo>
                  <a:cubicBezTo>
                    <a:pt x="399" y="689"/>
                    <a:pt x="383" y="701"/>
                    <a:pt x="366" y="709"/>
                  </a:cubicBezTo>
                  <a:lnTo>
                    <a:pt x="378" y="908"/>
                  </a:lnTo>
                  <a:cubicBezTo>
                    <a:pt x="379" y="925"/>
                    <a:pt x="387" y="926"/>
                    <a:pt x="395" y="913"/>
                  </a:cubicBezTo>
                  <a:lnTo>
                    <a:pt x="435" y="848"/>
                  </a:lnTo>
                  <a:cubicBezTo>
                    <a:pt x="444" y="834"/>
                    <a:pt x="460" y="832"/>
                    <a:pt x="471" y="844"/>
                  </a:cubicBezTo>
                  <a:lnTo>
                    <a:pt x="553" y="929"/>
                  </a:lnTo>
                  <a:cubicBezTo>
                    <a:pt x="564" y="941"/>
                    <a:pt x="570" y="938"/>
                    <a:pt x="566" y="922"/>
                  </a:cubicBezTo>
                  <a:cubicBezTo>
                    <a:pt x="566" y="922"/>
                    <a:pt x="514" y="744"/>
                    <a:pt x="491" y="666"/>
                  </a:cubicBezTo>
                  <a:close/>
                  <a:moveTo>
                    <a:pt x="326" y="717"/>
                  </a:moveTo>
                  <a:cubicBezTo>
                    <a:pt x="291" y="717"/>
                    <a:pt x="260" y="700"/>
                    <a:pt x="239" y="670"/>
                  </a:cubicBezTo>
                  <a:lnTo>
                    <a:pt x="224" y="648"/>
                  </a:lnTo>
                  <a:lnTo>
                    <a:pt x="199" y="656"/>
                  </a:lnTo>
                  <a:cubicBezTo>
                    <a:pt x="188" y="660"/>
                    <a:pt x="176" y="662"/>
                    <a:pt x="165" y="662"/>
                  </a:cubicBezTo>
                  <a:cubicBezTo>
                    <a:pt x="160" y="662"/>
                    <a:pt x="155" y="661"/>
                    <a:pt x="150" y="660"/>
                  </a:cubicBezTo>
                  <a:cubicBezTo>
                    <a:pt x="129" y="738"/>
                    <a:pt x="81" y="915"/>
                    <a:pt x="80" y="920"/>
                  </a:cubicBezTo>
                  <a:cubicBezTo>
                    <a:pt x="77" y="936"/>
                    <a:pt x="87" y="962"/>
                    <a:pt x="115" y="945"/>
                  </a:cubicBezTo>
                  <a:cubicBezTo>
                    <a:pt x="119" y="943"/>
                    <a:pt x="203" y="874"/>
                    <a:pt x="203" y="874"/>
                  </a:cubicBezTo>
                  <a:cubicBezTo>
                    <a:pt x="215" y="863"/>
                    <a:pt x="226" y="862"/>
                    <a:pt x="240" y="875"/>
                  </a:cubicBezTo>
                  <a:lnTo>
                    <a:pt x="305" y="932"/>
                  </a:lnTo>
                  <a:cubicBezTo>
                    <a:pt x="317" y="943"/>
                    <a:pt x="334" y="937"/>
                    <a:pt x="334" y="921"/>
                  </a:cubicBezTo>
                  <a:lnTo>
                    <a:pt x="328" y="717"/>
                  </a:lnTo>
                  <a:cubicBezTo>
                    <a:pt x="327" y="717"/>
                    <a:pt x="326" y="717"/>
                    <a:pt x="326" y="7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121917" tIns="60958" rIns="121917" bIns="60958"/>
            <a:lstStyle/>
            <a:p>
              <a:endParaRPr lang="zh-CN" altLang="en-US" sz="900" dirty="0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3428992" y="500048"/>
            <a:ext cx="51435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3200" dirty="0"/>
          </a:p>
          <a:p>
            <a:r>
              <a:rPr lang="zh-CN" altLang="en-US" sz="2400" dirty="0" smtClean="0"/>
              <a:t>不需要。</a:t>
            </a:r>
          </a:p>
          <a:p>
            <a:r>
              <a:rPr lang="en-US" sz="2400" dirty="0" smtClean="0"/>
              <a:t>   </a:t>
            </a:r>
            <a:r>
              <a:rPr lang="zh-CN" altLang="en-US" sz="2400" dirty="0" smtClean="0"/>
              <a:t>因计财处已经对校内人员的个人基础信息进行初始化录入，报账员仅需在系统内通过名字或工号检索到发放人员，填入发放金额即可。</a:t>
            </a:r>
          </a:p>
          <a:p>
            <a:r>
              <a:rPr lang="zh-CN" altLang="en-US" sz="2400" dirty="0" smtClean="0"/>
              <a:t>   但如果信息有变更（如卡号变更，人员增减变动等），请及时联系计财处财务管理科，具体经办人附后。</a:t>
            </a:r>
            <a:endParaRPr lang="zh-CN" altLang="en-US" sz="2400" dirty="0"/>
          </a:p>
        </p:txBody>
      </p:sp>
    </p:spTree>
  </p:cSld>
  <p:clrMapOvr>
    <a:masterClrMapping/>
  </p:clrMapOvr>
  <p:transition spd="med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2154" y="577215"/>
            <a:ext cx="7768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 smtClean="0"/>
              <a:t>外校人员劳务费的发放是否需要录入信息？</a:t>
            </a:r>
            <a:endParaRPr lang="zh-CN" altLang="en-US" sz="2400" dirty="0" smtClean="0"/>
          </a:p>
          <a:p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4348" y="1214428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需要。</a:t>
            </a:r>
          </a:p>
          <a:p>
            <a:r>
              <a:rPr lang="zh-CN" altLang="en-US" sz="1600" dirty="0" smtClean="0"/>
              <a:t>由办报账员自行录入 ：姓名、 身份证号码、手机号、开户行、银行账号、发放金额。</a:t>
            </a:r>
          </a:p>
          <a:p>
            <a:r>
              <a:rPr lang="zh-CN" altLang="en-US" sz="1600" dirty="0" smtClean="0"/>
              <a:t>录入信息特别注意事项：</a:t>
            </a:r>
            <a:endParaRPr lang="en-US" altLang="zh-CN" sz="1600" dirty="0" smtClean="0"/>
          </a:p>
          <a:p>
            <a:r>
              <a:rPr lang="zh-CN" altLang="en-US" sz="1600" dirty="0" smtClean="0"/>
              <a:t>   ①卡号，建议是建行卡号；（卡号一般为</a:t>
            </a:r>
            <a:r>
              <a:rPr lang="en-US" sz="1600" dirty="0" smtClean="0"/>
              <a:t>19</a:t>
            </a:r>
            <a:r>
              <a:rPr lang="zh-CN" altLang="en-US" sz="1600" dirty="0" smtClean="0"/>
              <a:t>位数，录入时请自行审核，切勿缺少或增多位数），如不是建行卡号则需采集银行开户行信息。</a:t>
            </a:r>
            <a:endParaRPr lang="en-US" altLang="zh-CN" sz="1600" dirty="0" smtClean="0"/>
          </a:p>
          <a:p>
            <a:r>
              <a:rPr lang="en-US" sz="1600" dirty="0" smtClean="0"/>
              <a:t>   </a:t>
            </a:r>
            <a:r>
              <a:rPr lang="zh-CN" altLang="en-US" sz="1600" dirty="0" smtClean="0"/>
              <a:t>②必须填写身份证号码及手机号码（税务申报系统的要求）。</a:t>
            </a:r>
            <a:endParaRPr lang="zh-CN" altLang="en-US" sz="1600" dirty="0"/>
          </a:p>
        </p:txBody>
      </p:sp>
      <p:sp>
        <p:nvSpPr>
          <p:cNvPr id="4" name="Freeform 5"/>
          <p:cNvSpPr/>
          <p:nvPr/>
        </p:nvSpPr>
        <p:spPr bwMode="auto">
          <a:xfrm>
            <a:off x="1547664" y="2800985"/>
            <a:ext cx="1776095" cy="2342515"/>
          </a:xfrm>
          <a:custGeom>
            <a:avLst/>
            <a:gdLst>
              <a:gd name="T0" fmla="*/ 2147483646 w 1045"/>
              <a:gd name="T1" fmla="*/ 2147483646 h 1279"/>
              <a:gd name="T2" fmla="*/ 2147483646 w 1045"/>
              <a:gd name="T3" fmla="*/ 2147483646 h 1279"/>
              <a:gd name="T4" fmla="*/ 2147483646 w 1045"/>
              <a:gd name="T5" fmla="*/ 2147483646 h 1279"/>
              <a:gd name="T6" fmla="*/ 2147483646 w 1045"/>
              <a:gd name="T7" fmla="*/ 2147483646 h 1279"/>
              <a:gd name="T8" fmla="*/ 2147483646 w 1045"/>
              <a:gd name="T9" fmla="*/ 2147483646 h 1279"/>
              <a:gd name="T10" fmla="*/ 0 w 1045"/>
              <a:gd name="T11" fmla="*/ 2147483646 h 1279"/>
              <a:gd name="T12" fmla="*/ 2147483646 w 1045"/>
              <a:gd name="T13" fmla="*/ 2147483646 h 1279"/>
              <a:gd name="T14" fmla="*/ 2147483646 w 1045"/>
              <a:gd name="T15" fmla="*/ 2147483646 h 1279"/>
              <a:gd name="T16" fmla="*/ 2147483646 w 1045"/>
              <a:gd name="T17" fmla="*/ 2147483646 h 1279"/>
              <a:gd name="T18" fmla="*/ 2147483646 w 1045"/>
              <a:gd name="T19" fmla="*/ 2147483646 h 1279"/>
              <a:gd name="T20" fmla="*/ 2147483646 w 1045"/>
              <a:gd name="T21" fmla="*/ 2147483646 h 1279"/>
              <a:gd name="T22" fmla="*/ 2147483646 w 1045"/>
              <a:gd name="T23" fmla="*/ 2147483646 h 1279"/>
              <a:gd name="T24" fmla="*/ 2147483646 w 1045"/>
              <a:gd name="T25" fmla="*/ 2147483646 h 1279"/>
              <a:gd name="T26" fmla="*/ 2147483646 w 1045"/>
              <a:gd name="T27" fmla="*/ 2147483646 h 1279"/>
              <a:gd name="T28" fmla="*/ 2147483646 w 1045"/>
              <a:gd name="T29" fmla="*/ 2147483646 h 1279"/>
              <a:gd name="T30" fmla="*/ 2147483646 w 1045"/>
              <a:gd name="T31" fmla="*/ 2147483646 h 1279"/>
              <a:gd name="T32" fmla="*/ 2147483646 w 1045"/>
              <a:gd name="T33" fmla="*/ 2147483646 h 1279"/>
              <a:gd name="T34" fmla="*/ 2147483646 w 1045"/>
              <a:gd name="T35" fmla="*/ 2147483646 h 1279"/>
              <a:gd name="T36" fmla="*/ 2147483646 w 1045"/>
              <a:gd name="T37" fmla="*/ 2147483646 h 1279"/>
              <a:gd name="T38" fmla="*/ 2147483646 w 1045"/>
              <a:gd name="T39" fmla="*/ 2147483646 h 1279"/>
              <a:gd name="T40" fmla="*/ 2147483646 w 1045"/>
              <a:gd name="T41" fmla="*/ 0 h 1279"/>
              <a:gd name="T42" fmla="*/ 2147483646 w 1045"/>
              <a:gd name="T43" fmla="*/ 2147483646 h 1279"/>
              <a:gd name="T44" fmla="*/ 2147483646 w 1045"/>
              <a:gd name="T45" fmla="*/ 2147483646 h 1279"/>
              <a:gd name="T46" fmla="*/ 2147483646 w 1045"/>
              <a:gd name="T47" fmla="*/ 2147483646 h 1279"/>
              <a:gd name="T48" fmla="*/ 2147483646 w 1045"/>
              <a:gd name="T49" fmla="*/ 2147483646 h 1279"/>
              <a:gd name="T50" fmla="*/ 2147483646 w 1045"/>
              <a:gd name="T51" fmla="*/ 2147483646 h 1279"/>
              <a:gd name="T52" fmla="*/ 2147483646 w 1045"/>
              <a:gd name="T53" fmla="*/ 2147483646 h 1279"/>
              <a:gd name="T54" fmla="*/ 2147483646 w 1045"/>
              <a:gd name="T55" fmla="*/ 2147483646 h 1279"/>
              <a:gd name="T56" fmla="*/ 2147483646 w 1045"/>
              <a:gd name="T57" fmla="*/ 2147483646 h 1279"/>
              <a:gd name="T58" fmla="*/ 2147483646 w 1045"/>
              <a:gd name="T59" fmla="*/ 2147483646 h 1279"/>
              <a:gd name="T60" fmla="*/ 2147483646 w 1045"/>
              <a:gd name="T61" fmla="*/ 2147483646 h 1279"/>
              <a:gd name="T62" fmla="*/ 2147483646 w 1045"/>
              <a:gd name="T63" fmla="*/ 2147483646 h 1279"/>
              <a:gd name="T64" fmla="*/ 2147483646 w 1045"/>
              <a:gd name="T65" fmla="*/ 2147483646 h 1279"/>
              <a:gd name="T66" fmla="*/ 2147483646 w 1045"/>
              <a:gd name="T67" fmla="*/ 2147483646 h 12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45" h="1279">
                <a:moveTo>
                  <a:pt x="621" y="1278"/>
                </a:moveTo>
                <a:cubicBezTo>
                  <a:pt x="493" y="1279"/>
                  <a:pt x="493" y="1279"/>
                  <a:pt x="493" y="1279"/>
                </a:cubicBezTo>
                <a:cubicBezTo>
                  <a:pt x="480" y="1238"/>
                  <a:pt x="485" y="1193"/>
                  <a:pt x="491" y="1068"/>
                </a:cubicBezTo>
                <a:cubicBezTo>
                  <a:pt x="453" y="1033"/>
                  <a:pt x="408" y="998"/>
                  <a:pt x="362" y="961"/>
                </a:cubicBezTo>
                <a:cubicBezTo>
                  <a:pt x="310" y="963"/>
                  <a:pt x="280" y="960"/>
                  <a:pt x="239" y="952"/>
                </a:cubicBezTo>
                <a:cubicBezTo>
                  <a:pt x="153" y="935"/>
                  <a:pt x="123" y="906"/>
                  <a:pt x="0" y="832"/>
                </a:cubicBezTo>
                <a:cubicBezTo>
                  <a:pt x="134" y="888"/>
                  <a:pt x="210" y="930"/>
                  <a:pt x="322" y="928"/>
                </a:cubicBezTo>
                <a:cubicBezTo>
                  <a:pt x="244" y="861"/>
                  <a:pt x="168" y="787"/>
                  <a:pt x="117" y="696"/>
                </a:cubicBezTo>
                <a:cubicBezTo>
                  <a:pt x="236" y="800"/>
                  <a:pt x="263" y="854"/>
                  <a:pt x="430" y="953"/>
                </a:cubicBezTo>
                <a:cubicBezTo>
                  <a:pt x="448" y="964"/>
                  <a:pt x="467" y="976"/>
                  <a:pt x="494" y="997"/>
                </a:cubicBezTo>
                <a:cubicBezTo>
                  <a:pt x="494" y="993"/>
                  <a:pt x="494" y="993"/>
                  <a:pt x="494" y="993"/>
                </a:cubicBezTo>
                <a:cubicBezTo>
                  <a:pt x="497" y="887"/>
                  <a:pt x="467" y="762"/>
                  <a:pt x="469" y="687"/>
                </a:cubicBezTo>
                <a:cubicBezTo>
                  <a:pt x="371" y="661"/>
                  <a:pt x="303" y="619"/>
                  <a:pt x="248" y="580"/>
                </a:cubicBezTo>
                <a:cubicBezTo>
                  <a:pt x="105" y="480"/>
                  <a:pt x="40" y="342"/>
                  <a:pt x="11" y="217"/>
                </a:cubicBezTo>
                <a:cubicBezTo>
                  <a:pt x="94" y="400"/>
                  <a:pt x="163" y="479"/>
                  <a:pt x="275" y="548"/>
                </a:cubicBezTo>
                <a:cubicBezTo>
                  <a:pt x="285" y="525"/>
                  <a:pt x="324" y="475"/>
                  <a:pt x="320" y="398"/>
                </a:cubicBezTo>
                <a:cubicBezTo>
                  <a:pt x="315" y="314"/>
                  <a:pt x="306" y="285"/>
                  <a:pt x="316" y="246"/>
                </a:cubicBezTo>
                <a:cubicBezTo>
                  <a:pt x="332" y="334"/>
                  <a:pt x="354" y="416"/>
                  <a:pt x="349" y="460"/>
                </a:cubicBezTo>
                <a:cubicBezTo>
                  <a:pt x="345" y="497"/>
                  <a:pt x="340" y="510"/>
                  <a:pt x="328" y="580"/>
                </a:cubicBezTo>
                <a:cubicBezTo>
                  <a:pt x="394" y="614"/>
                  <a:pt x="436" y="623"/>
                  <a:pt x="471" y="633"/>
                </a:cubicBezTo>
                <a:cubicBezTo>
                  <a:pt x="480" y="526"/>
                  <a:pt x="544" y="250"/>
                  <a:pt x="547" y="0"/>
                </a:cubicBezTo>
                <a:cubicBezTo>
                  <a:pt x="602" y="287"/>
                  <a:pt x="501" y="515"/>
                  <a:pt x="529" y="678"/>
                </a:cubicBezTo>
                <a:cubicBezTo>
                  <a:pt x="546" y="776"/>
                  <a:pt x="564" y="812"/>
                  <a:pt x="576" y="875"/>
                </a:cubicBezTo>
                <a:cubicBezTo>
                  <a:pt x="617" y="825"/>
                  <a:pt x="645" y="811"/>
                  <a:pt x="741" y="730"/>
                </a:cubicBezTo>
                <a:cubicBezTo>
                  <a:pt x="723" y="598"/>
                  <a:pt x="730" y="473"/>
                  <a:pt x="809" y="374"/>
                </a:cubicBezTo>
                <a:cubicBezTo>
                  <a:pt x="738" y="537"/>
                  <a:pt x="772" y="588"/>
                  <a:pt x="791" y="687"/>
                </a:cubicBezTo>
                <a:cubicBezTo>
                  <a:pt x="841" y="647"/>
                  <a:pt x="874" y="615"/>
                  <a:pt x="903" y="571"/>
                </a:cubicBezTo>
                <a:cubicBezTo>
                  <a:pt x="937" y="523"/>
                  <a:pt x="988" y="442"/>
                  <a:pt x="1045" y="321"/>
                </a:cubicBezTo>
                <a:cubicBezTo>
                  <a:pt x="1027" y="404"/>
                  <a:pt x="992" y="483"/>
                  <a:pt x="958" y="545"/>
                </a:cubicBezTo>
                <a:cubicBezTo>
                  <a:pt x="854" y="740"/>
                  <a:pt x="738" y="767"/>
                  <a:pt x="616" y="966"/>
                </a:cubicBezTo>
                <a:cubicBezTo>
                  <a:pt x="614" y="992"/>
                  <a:pt x="612" y="1040"/>
                  <a:pt x="610" y="1095"/>
                </a:cubicBezTo>
                <a:cubicBezTo>
                  <a:pt x="698" y="1054"/>
                  <a:pt x="845" y="1010"/>
                  <a:pt x="939" y="888"/>
                </a:cubicBezTo>
                <a:cubicBezTo>
                  <a:pt x="901" y="979"/>
                  <a:pt x="728" y="1086"/>
                  <a:pt x="610" y="1140"/>
                </a:cubicBezTo>
                <a:cubicBezTo>
                  <a:pt x="613" y="1200"/>
                  <a:pt x="625" y="1222"/>
                  <a:pt x="621" y="12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3347864" y="2800985"/>
            <a:ext cx="1776095" cy="2342515"/>
          </a:xfrm>
          <a:custGeom>
            <a:avLst/>
            <a:gdLst>
              <a:gd name="T0" fmla="*/ 2147483646 w 1045"/>
              <a:gd name="T1" fmla="*/ 2147483646 h 1279"/>
              <a:gd name="T2" fmla="*/ 2147483646 w 1045"/>
              <a:gd name="T3" fmla="*/ 2147483646 h 1279"/>
              <a:gd name="T4" fmla="*/ 2147483646 w 1045"/>
              <a:gd name="T5" fmla="*/ 2147483646 h 1279"/>
              <a:gd name="T6" fmla="*/ 2147483646 w 1045"/>
              <a:gd name="T7" fmla="*/ 2147483646 h 1279"/>
              <a:gd name="T8" fmla="*/ 2147483646 w 1045"/>
              <a:gd name="T9" fmla="*/ 2147483646 h 1279"/>
              <a:gd name="T10" fmla="*/ 0 w 1045"/>
              <a:gd name="T11" fmla="*/ 2147483646 h 1279"/>
              <a:gd name="T12" fmla="*/ 2147483646 w 1045"/>
              <a:gd name="T13" fmla="*/ 2147483646 h 1279"/>
              <a:gd name="T14" fmla="*/ 2147483646 w 1045"/>
              <a:gd name="T15" fmla="*/ 2147483646 h 1279"/>
              <a:gd name="T16" fmla="*/ 2147483646 w 1045"/>
              <a:gd name="T17" fmla="*/ 2147483646 h 1279"/>
              <a:gd name="T18" fmla="*/ 2147483646 w 1045"/>
              <a:gd name="T19" fmla="*/ 2147483646 h 1279"/>
              <a:gd name="T20" fmla="*/ 2147483646 w 1045"/>
              <a:gd name="T21" fmla="*/ 2147483646 h 1279"/>
              <a:gd name="T22" fmla="*/ 2147483646 w 1045"/>
              <a:gd name="T23" fmla="*/ 2147483646 h 1279"/>
              <a:gd name="T24" fmla="*/ 2147483646 w 1045"/>
              <a:gd name="T25" fmla="*/ 2147483646 h 1279"/>
              <a:gd name="T26" fmla="*/ 2147483646 w 1045"/>
              <a:gd name="T27" fmla="*/ 2147483646 h 1279"/>
              <a:gd name="T28" fmla="*/ 2147483646 w 1045"/>
              <a:gd name="T29" fmla="*/ 2147483646 h 1279"/>
              <a:gd name="T30" fmla="*/ 2147483646 w 1045"/>
              <a:gd name="T31" fmla="*/ 2147483646 h 1279"/>
              <a:gd name="T32" fmla="*/ 2147483646 w 1045"/>
              <a:gd name="T33" fmla="*/ 2147483646 h 1279"/>
              <a:gd name="T34" fmla="*/ 2147483646 w 1045"/>
              <a:gd name="T35" fmla="*/ 2147483646 h 1279"/>
              <a:gd name="T36" fmla="*/ 2147483646 w 1045"/>
              <a:gd name="T37" fmla="*/ 2147483646 h 1279"/>
              <a:gd name="T38" fmla="*/ 2147483646 w 1045"/>
              <a:gd name="T39" fmla="*/ 2147483646 h 1279"/>
              <a:gd name="T40" fmla="*/ 2147483646 w 1045"/>
              <a:gd name="T41" fmla="*/ 0 h 1279"/>
              <a:gd name="T42" fmla="*/ 2147483646 w 1045"/>
              <a:gd name="T43" fmla="*/ 2147483646 h 1279"/>
              <a:gd name="T44" fmla="*/ 2147483646 w 1045"/>
              <a:gd name="T45" fmla="*/ 2147483646 h 1279"/>
              <a:gd name="T46" fmla="*/ 2147483646 w 1045"/>
              <a:gd name="T47" fmla="*/ 2147483646 h 1279"/>
              <a:gd name="T48" fmla="*/ 2147483646 w 1045"/>
              <a:gd name="T49" fmla="*/ 2147483646 h 1279"/>
              <a:gd name="T50" fmla="*/ 2147483646 w 1045"/>
              <a:gd name="T51" fmla="*/ 2147483646 h 1279"/>
              <a:gd name="T52" fmla="*/ 2147483646 w 1045"/>
              <a:gd name="T53" fmla="*/ 2147483646 h 1279"/>
              <a:gd name="T54" fmla="*/ 2147483646 w 1045"/>
              <a:gd name="T55" fmla="*/ 2147483646 h 1279"/>
              <a:gd name="T56" fmla="*/ 2147483646 w 1045"/>
              <a:gd name="T57" fmla="*/ 2147483646 h 1279"/>
              <a:gd name="T58" fmla="*/ 2147483646 w 1045"/>
              <a:gd name="T59" fmla="*/ 2147483646 h 1279"/>
              <a:gd name="T60" fmla="*/ 2147483646 w 1045"/>
              <a:gd name="T61" fmla="*/ 2147483646 h 1279"/>
              <a:gd name="T62" fmla="*/ 2147483646 w 1045"/>
              <a:gd name="T63" fmla="*/ 2147483646 h 1279"/>
              <a:gd name="T64" fmla="*/ 2147483646 w 1045"/>
              <a:gd name="T65" fmla="*/ 2147483646 h 1279"/>
              <a:gd name="T66" fmla="*/ 2147483646 w 1045"/>
              <a:gd name="T67" fmla="*/ 2147483646 h 12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45" h="1279">
                <a:moveTo>
                  <a:pt x="621" y="1278"/>
                </a:moveTo>
                <a:cubicBezTo>
                  <a:pt x="493" y="1279"/>
                  <a:pt x="493" y="1279"/>
                  <a:pt x="493" y="1279"/>
                </a:cubicBezTo>
                <a:cubicBezTo>
                  <a:pt x="480" y="1238"/>
                  <a:pt x="485" y="1193"/>
                  <a:pt x="491" y="1068"/>
                </a:cubicBezTo>
                <a:cubicBezTo>
                  <a:pt x="453" y="1033"/>
                  <a:pt x="408" y="998"/>
                  <a:pt x="362" y="961"/>
                </a:cubicBezTo>
                <a:cubicBezTo>
                  <a:pt x="310" y="963"/>
                  <a:pt x="280" y="960"/>
                  <a:pt x="239" y="952"/>
                </a:cubicBezTo>
                <a:cubicBezTo>
                  <a:pt x="153" y="935"/>
                  <a:pt x="123" y="906"/>
                  <a:pt x="0" y="832"/>
                </a:cubicBezTo>
                <a:cubicBezTo>
                  <a:pt x="134" y="888"/>
                  <a:pt x="210" y="930"/>
                  <a:pt x="322" y="928"/>
                </a:cubicBezTo>
                <a:cubicBezTo>
                  <a:pt x="244" y="861"/>
                  <a:pt x="168" y="787"/>
                  <a:pt x="117" y="696"/>
                </a:cubicBezTo>
                <a:cubicBezTo>
                  <a:pt x="236" y="800"/>
                  <a:pt x="263" y="854"/>
                  <a:pt x="430" y="953"/>
                </a:cubicBezTo>
                <a:cubicBezTo>
                  <a:pt x="448" y="964"/>
                  <a:pt x="467" y="976"/>
                  <a:pt x="494" y="997"/>
                </a:cubicBezTo>
                <a:cubicBezTo>
                  <a:pt x="494" y="993"/>
                  <a:pt x="494" y="993"/>
                  <a:pt x="494" y="993"/>
                </a:cubicBezTo>
                <a:cubicBezTo>
                  <a:pt x="497" y="887"/>
                  <a:pt x="467" y="762"/>
                  <a:pt x="469" y="687"/>
                </a:cubicBezTo>
                <a:cubicBezTo>
                  <a:pt x="371" y="661"/>
                  <a:pt x="303" y="619"/>
                  <a:pt x="248" y="580"/>
                </a:cubicBezTo>
                <a:cubicBezTo>
                  <a:pt x="105" y="480"/>
                  <a:pt x="40" y="342"/>
                  <a:pt x="11" y="217"/>
                </a:cubicBezTo>
                <a:cubicBezTo>
                  <a:pt x="94" y="400"/>
                  <a:pt x="163" y="479"/>
                  <a:pt x="275" y="548"/>
                </a:cubicBezTo>
                <a:cubicBezTo>
                  <a:pt x="285" y="525"/>
                  <a:pt x="324" y="475"/>
                  <a:pt x="320" y="398"/>
                </a:cubicBezTo>
                <a:cubicBezTo>
                  <a:pt x="315" y="314"/>
                  <a:pt x="306" y="285"/>
                  <a:pt x="316" y="246"/>
                </a:cubicBezTo>
                <a:cubicBezTo>
                  <a:pt x="332" y="334"/>
                  <a:pt x="354" y="416"/>
                  <a:pt x="349" y="460"/>
                </a:cubicBezTo>
                <a:cubicBezTo>
                  <a:pt x="345" y="497"/>
                  <a:pt x="340" y="510"/>
                  <a:pt x="328" y="580"/>
                </a:cubicBezTo>
                <a:cubicBezTo>
                  <a:pt x="394" y="614"/>
                  <a:pt x="436" y="623"/>
                  <a:pt x="471" y="633"/>
                </a:cubicBezTo>
                <a:cubicBezTo>
                  <a:pt x="480" y="526"/>
                  <a:pt x="544" y="250"/>
                  <a:pt x="547" y="0"/>
                </a:cubicBezTo>
                <a:cubicBezTo>
                  <a:pt x="602" y="287"/>
                  <a:pt x="501" y="515"/>
                  <a:pt x="529" y="678"/>
                </a:cubicBezTo>
                <a:cubicBezTo>
                  <a:pt x="546" y="776"/>
                  <a:pt x="564" y="812"/>
                  <a:pt x="576" y="875"/>
                </a:cubicBezTo>
                <a:cubicBezTo>
                  <a:pt x="617" y="825"/>
                  <a:pt x="645" y="811"/>
                  <a:pt x="741" y="730"/>
                </a:cubicBezTo>
                <a:cubicBezTo>
                  <a:pt x="723" y="598"/>
                  <a:pt x="730" y="473"/>
                  <a:pt x="809" y="374"/>
                </a:cubicBezTo>
                <a:cubicBezTo>
                  <a:pt x="738" y="537"/>
                  <a:pt x="772" y="588"/>
                  <a:pt x="791" y="687"/>
                </a:cubicBezTo>
                <a:cubicBezTo>
                  <a:pt x="841" y="647"/>
                  <a:pt x="874" y="615"/>
                  <a:pt x="903" y="571"/>
                </a:cubicBezTo>
                <a:cubicBezTo>
                  <a:pt x="937" y="523"/>
                  <a:pt x="988" y="442"/>
                  <a:pt x="1045" y="321"/>
                </a:cubicBezTo>
                <a:cubicBezTo>
                  <a:pt x="1027" y="404"/>
                  <a:pt x="992" y="483"/>
                  <a:pt x="958" y="545"/>
                </a:cubicBezTo>
                <a:cubicBezTo>
                  <a:pt x="854" y="740"/>
                  <a:pt x="738" y="767"/>
                  <a:pt x="616" y="966"/>
                </a:cubicBezTo>
                <a:cubicBezTo>
                  <a:pt x="614" y="992"/>
                  <a:pt x="612" y="1040"/>
                  <a:pt x="610" y="1095"/>
                </a:cubicBezTo>
                <a:cubicBezTo>
                  <a:pt x="698" y="1054"/>
                  <a:pt x="845" y="1010"/>
                  <a:pt x="939" y="888"/>
                </a:cubicBezTo>
                <a:cubicBezTo>
                  <a:pt x="901" y="979"/>
                  <a:pt x="728" y="1086"/>
                  <a:pt x="610" y="1140"/>
                </a:cubicBezTo>
                <a:cubicBezTo>
                  <a:pt x="613" y="1200"/>
                  <a:pt x="625" y="1222"/>
                  <a:pt x="621" y="12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5148064" y="2800985"/>
            <a:ext cx="1776095" cy="2342515"/>
          </a:xfrm>
          <a:custGeom>
            <a:avLst/>
            <a:gdLst>
              <a:gd name="T0" fmla="*/ 2147483646 w 1045"/>
              <a:gd name="T1" fmla="*/ 2147483646 h 1279"/>
              <a:gd name="T2" fmla="*/ 2147483646 w 1045"/>
              <a:gd name="T3" fmla="*/ 2147483646 h 1279"/>
              <a:gd name="T4" fmla="*/ 2147483646 w 1045"/>
              <a:gd name="T5" fmla="*/ 2147483646 h 1279"/>
              <a:gd name="T6" fmla="*/ 2147483646 w 1045"/>
              <a:gd name="T7" fmla="*/ 2147483646 h 1279"/>
              <a:gd name="T8" fmla="*/ 2147483646 w 1045"/>
              <a:gd name="T9" fmla="*/ 2147483646 h 1279"/>
              <a:gd name="T10" fmla="*/ 0 w 1045"/>
              <a:gd name="T11" fmla="*/ 2147483646 h 1279"/>
              <a:gd name="T12" fmla="*/ 2147483646 w 1045"/>
              <a:gd name="T13" fmla="*/ 2147483646 h 1279"/>
              <a:gd name="T14" fmla="*/ 2147483646 w 1045"/>
              <a:gd name="T15" fmla="*/ 2147483646 h 1279"/>
              <a:gd name="T16" fmla="*/ 2147483646 w 1045"/>
              <a:gd name="T17" fmla="*/ 2147483646 h 1279"/>
              <a:gd name="T18" fmla="*/ 2147483646 w 1045"/>
              <a:gd name="T19" fmla="*/ 2147483646 h 1279"/>
              <a:gd name="T20" fmla="*/ 2147483646 w 1045"/>
              <a:gd name="T21" fmla="*/ 2147483646 h 1279"/>
              <a:gd name="T22" fmla="*/ 2147483646 w 1045"/>
              <a:gd name="T23" fmla="*/ 2147483646 h 1279"/>
              <a:gd name="T24" fmla="*/ 2147483646 w 1045"/>
              <a:gd name="T25" fmla="*/ 2147483646 h 1279"/>
              <a:gd name="T26" fmla="*/ 2147483646 w 1045"/>
              <a:gd name="T27" fmla="*/ 2147483646 h 1279"/>
              <a:gd name="T28" fmla="*/ 2147483646 w 1045"/>
              <a:gd name="T29" fmla="*/ 2147483646 h 1279"/>
              <a:gd name="T30" fmla="*/ 2147483646 w 1045"/>
              <a:gd name="T31" fmla="*/ 2147483646 h 1279"/>
              <a:gd name="T32" fmla="*/ 2147483646 w 1045"/>
              <a:gd name="T33" fmla="*/ 2147483646 h 1279"/>
              <a:gd name="T34" fmla="*/ 2147483646 w 1045"/>
              <a:gd name="T35" fmla="*/ 2147483646 h 1279"/>
              <a:gd name="T36" fmla="*/ 2147483646 w 1045"/>
              <a:gd name="T37" fmla="*/ 2147483646 h 1279"/>
              <a:gd name="T38" fmla="*/ 2147483646 w 1045"/>
              <a:gd name="T39" fmla="*/ 2147483646 h 1279"/>
              <a:gd name="T40" fmla="*/ 2147483646 w 1045"/>
              <a:gd name="T41" fmla="*/ 0 h 1279"/>
              <a:gd name="T42" fmla="*/ 2147483646 w 1045"/>
              <a:gd name="T43" fmla="*/ 2147483646 h 1279"/>
              <a:gd name="T44" fmla="*/ 2147483646 w 1045"/>
              <a:gd name="T45" fmla="*/ 2147483646 h 1279"/>
              <a:gd name="T46" fmla="*/ 2147483646 w 1045"/>
              <a:gd name="T47" fmla="*/ 2147483646 h 1279"/>
              <a:gd name="T48" fmla="*/ 2147483646 w 1045"/>
              <a:gd name="T49" fmla="*/ 2147483646 h 1279"/>
              <a:gd name="T50" fmla="*/ 2147483646 w 1045"/>
              <a:gd name="T51" fmla="*/ 2147483646 h 1279"/>
              <a:gd name="T52" fmla="*/ 2147483646 w 1045"/>
              <a:gd name="T53" fmla="*/ 2147483646 h 1279"/>
              <a:gd name="T54" fmla="*/ 2147483646 w 1045"/>
              <a:gd name="T55" fmla="*/ 2147483646 h 1279"/>
              <a:gd name="T56" fmla="*/ 2147483646 w 1045"/>
              <a:gd name="T57" fmla="*/ 2147483646 h 1279"/>
              <a:gd name="T58" fmla="*/ 2147483646 w 1045"/>
              <a:gd name="T59" fmla="*/ 2147483646 h 1279"/>
              <a:gd name="T60" fmla="*/ 2147483646 w 1045"/>
              <a:gd name="T61" fmla="*/ 2147483646 h 1279"/>
              <a:gd name="T62" fmla="*/ 2147483646 w 1045"/>
              <a:gd name="T63" fmla="*/ 2147483646 h 1279"/>
              <a:gd name="T64" fmla="*/ 2147483646 w 1045"/>
              <a:gd name="T65" fmla="*/ 2147483646 h 1279"/>
              <a:gd name="T66" fmla="*/ 2147483646 w 1045"/>
              <a:gd name="T67" fmla="*/ 2147483646 h 12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45" h="1279">
                <a:moveTo>
                  <a:pt x="621" y="1278"/>
                </a:moveTo>
                <a:cubicBezTo>
                  <a:pt x="493" y="1279"/>
                  <a:pt x="493" y="1279"/>
                  <a:pt x="493" y="1279"/>
                </a:cubicBezTo>
                <a:cubicBezTo>
                  <a:pt x="480" y="1238"/>
                  <a:pt x="485" y="1193"/>
                  <a:pt x="491" y="1068"/>
                </a:cubicBezTo>
                <a:cubicBezTo>
                  <a:pt x="453" y="1033"/>
                  <a:pt x="408" y="998"/>
                  <a:pt x="362" y="961"/>
                </a:cubicBezTo>
                <a:cubicBezTo>
                  <a:pt x="310" y="963"/>
                  <a:pt x="280" y="960"/>
                  <a:pt x="239" y="952"/>
                </a:cubicBezTo>
                <a:cubicBezTo>
                  <a:pt x="153" y="935"/>
                  <a:pt x="123" y="906"/>
                  <a:pt x="0" y="832"/>
                </a:cubicBezTo>
                <a:cubicBezTo>
                  <a:pt x="134" y="888"/>
                  <a:pt x="210" y="930"/>
                  <a:pt x="322" y="928"/>
                </a:cubicBezTo>
                <a:cubicBezTo>
                  <a:pt x="244" y="861"/>
                  <a:pt x="168" y="787"/>
                  <a:pt x="117" y="696"/>
                </a:cubicBezTo>
                <a:cubicBezTo>
                  <a:pt x="236" y="800"/>
                  <a:pt x="263" y="854"/>
                  <a:pt x="430" y="953"/>
                </a:cubicBezTo>
                <a:cubicBezTo>
                  <a:pt x="448" y="964"/>
                  <a:pt x="467" y="976"/>
                  <a:pt x="494" y="997"/>
                </a:cubicBezTo>
                <a:cubicBezTo>
                  <a:pt x="494" y="993"/>
                  <a:pt x="494" y="993"/>
                  <a:pt x="494" y="993"/>
                </a:cubicBezTo>
                <a:cubicBezTo>
                  <a:pt x="497" y="887"/>
                  <a:pt x="467" y="762"/>
                  <a:pt x="469" y="687"/>
                </a:cubicBezTo>
                <a:cubicBezTo>
                  <a:pt x="371" y="661"/>
                  <a:pt x="303" y="619"/>
                  <a:pt x="248" y="580"/>
                </a:cubicBezTo>
                <a:cubicBezTo>
                  <a:pt x="105" y="480"/>
                  <a:pt x="40" y="342"/>
                  <a:pt x="11" y="217"/>
                </a:cubicBezTo>
                <a:cubicBezTo>
                  <a:pt x="94" y="400"/>
                  <a:pt x="163" y="479"/>
                  <a:pt x="275" y="548"/>
                </a:cubicBezTo>
                <a:cubicBezTo>
                  <a:pt x="285" y="525"/>
                  <a:pt x="324" y="475"/>
                  <a:pt x="320" y="398"/>
                </a:cubicBezTo>
                <a:cubicBezTo>
                  <a:pt x="315" y="314"/>
                  <a:pt x="306" y="285"/>
                  <a:pt x="316" y="246"/>
                </a:cubicBezTo>
                <a:cubicBezTo>
                  <a:pt x="332" y="334"/>
                  <a:pt x="354" y="416"/>
                  <a:pt x="349" y="460"/>
                </a:cubicBezTo>
                <a:cubicBezTo>
                  <a:pt x="345" y="497"/>
                  <a:pt x="340" y="510"/>
                  <a:pt x="328" y="580"/>
                </a:cubicBezTo>
                <a:cubicBezTo>
                  <a:pt x="394" y="614"/>
                  <a:pt x="436" y="623"/>
                  <a:pt x="471" y="633"/>
                </a:cubicBezTo>
                <a:cubicBezTo>
                  <a:pt x="480" y="526"/>
                  <a:pt x="544" y="250"/>
                  <a:pt x="547" y="0"/>
                </a:cubicBezTo>
                <a:cubicBezTo>
                  <a:pt x="602" y="287"/>
                  <a:pt x="501" y="515"/>
                  <a:pt x="529" y="678"/>
                </a:cubicBezTo>
                <a:cubicBezTo>
                  <a:pt x="546" y="776"/>
                  <a:pt x="564" y="812"/>
                  <a:pt x="576" y="875"/>
                </a:cubicBezTo>
                <a:cubicBezTo>
                  <a:pt x="617" y="825"/>
                  <a:pt x="645" y="811"/>
                  <a:pt x="741" y="730"/>
                </a:cubicBezTo>
                <a:cubicBezTo>
                  <a:pt x="723" y="598"/>
                  <a:pt x="730" y="473"/>
                  <a:pt x="809" y="374"/>
                </a:cubicBezTo>
                <a:cubicBezTo>
                  <a:pt x="738" y="537"/>
                  <a:pt x="772" y="588"/>
                  <a:pt x="791" y="687"/>
                </a:cubicBezTo>
                <a:cubicBezTo>
                  <a:pt x="841" y="647"/>
                  <a:pt x="874" y="615"/>
                  <a:pt x="903" y="571"/>
                </a:cubicBezTo>
                <a:cubicBezTo>
                  <a:pt x="937" y="523"/>
                  <a:pt x="988" y="442"/>
                  <a:pt x="1045" y="321"/>
                </a:cubicBezTo>
                <a:cubicBezTo>
                  <a:pt x="1027" y="404"/>
                  <a:pt x="992" y="483"/>
                  <a:pt x="958" y="545"/>
                </a:cubicBezTo>
                <a:cubicBezTo>
                  <a:pt x="854" y="740"/>
                  <a:pt x="738" y="767"/>
                  <a:pt x="616" y="966"/>
                </a:cubicBezTo>
                <a:cubicBezTo>
                  <a:pt x="614" y="992"/>
                  <a:pt x="612" y="1040"/>
                  <a:pt x="610" y="1095"/>
                </a:cubicBezTo>
                <a:cubicBezTo>
                  <a:pt x="698" y="1054"/>
                  <a:pt x="845" y="1010"/>
                  <a:pt x="939" y="888"/>
                </a:cubicBezTo>
                <a:cubicBezTo>
                  <a:pt x="901" y="979"/>
                  <a:pt x="728" y="1086"/>
                  <a:pt x="610" y="1140"/>
                </a:cubicBezTo>
                <a:cubicBezTo>
                  <a:pt x="613" y="1200"/>
                  <a:pt x="625" y="1222"/>
                  <a:pt x="621" y="12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6688455" y="2810510"/>
            <a:ext cx="1776095" cy="2342515"/>
          </a:xfrm>
          <a:custGeom>
            <a:avLst/>
            <a:gdLst>
              <a:gd name="T0" fmla="*/ 2147483646 w 1045"/>
              <a:gd name="T1" fmla="*/ 2147483646 h 1279"/>
              <a:gd name="T2" fmla="*/ 2147483646 w 1045"/>
              <a:gd name="T3" fmla="*/ 2147483646 h 1279"/>
              <a:gd name="T4" fmla="*/ 2147483646 w 1045"/>
              <a:gd name="T5" fmla="*/ 2147483646 h 1279"/>
              <a:gd name="T6" fmla="*/ 2147483646 w 1045"/>
              <a:gd name="T7" fmla="*/ 2147483646 h 1279"/>
              <a:gd name="T8" fmla="*/ 2147483646 w 1045"/>
              <a:gd name="T9" fmla="*/ 2147483646 h 1279"/>
              <a:gd name="T10" fmla="*/ 0 w 1045"/>
              <a:gd name="T11" fmla="*/ 2147483646 h 1279"/>
              <a:gd name="T12" fmla="*/ 2147483646 w 1045"/>
              <a:gd name="T13" fmla="*/ 2147483646 h 1279"/>
              <a:gd name="T14" fmla="*/ 2147483646 w 1045"/>
              <a:gd name="T15" fmla="*/ 2147483646 h 1279"/>
              <a:gd name="T16" fmla="*/ 2147483646 w 1045"/>
              <a:gd name="T17" fmla="*/ 2147483646 h 1279"/>
              <a:gd name="T18" fmla="*/ 2147483646 w 1045"/>
              <a:gd name="T19" fmla="*/ 2147483646 h 1279"/>
              <a:gd name="T20" fmla="*/ 2147483646 w 1045"/>
              <a:gd name="T21" fmla="*/ 2147483646 h 1279"/>
              <a:gd name="T22" fmla="*/ 2147483646 w 1045"/>
              <a:gd name="T23" fmla="*/ 2147483646 h 1279"/>
              <a:gd name="T24" fmla="*/ 2147483646 w 1045"/>
              <a:gd name="T25" fmla="*/ 2147483646 h 1279"/>
              <a:gd name="T26" fmla="*/ 2147483646 w 1045"/>
              <a:gd name="T27" fmla="*/ 2147483646 h 1279"/>
              <a:gd name="T28" fmla="*/ 2147483646 w 1045"/>
              <a:gd name="T29" fmla="*/ 2147483646 h 1279"/>
              <a:gd name="T30" fmla="*/ 2147483646 w 1045"/>
              <a:gd name="T31" fmla="*/ 2147483646 h 1279"/>
              <a:gd name="T32" fmla="*/ 2147483646 w 1045"/>
              <a:gd name="T33" fmla="*/ 2147483646 h 1279"/>
              <a:gd name="T34" fmla="*/ 2147483646 w 1045"/>
              <a:gd name="T35" fmla="*/ 2147483646 h 1279"/>
              <a:gd name="T36" fmla="*/ 2147483646 w 1045"/>
              <a:gd name="T37" fmla="*/ 2147483646 h 1279"/>
              <a:gd name="T38" fmla="*/ 2147483646 w 1045"/>
              <a:gd name="T39" fmla="*/ 2147483646 h 1279"/>
              <a:gd name="T40" fmla="*/ 2147483646 w 1045"/>
              <a:gd name="T41" fmla="*/ 0 h 1279"/>
              <a:gd name="T42" fmla="*/ 2147483646 w 1045"/>
              <a:gd name="T43" fmla="*/ 2147483646 h 1279"/>
              <a:gd name="T44" fmla="*/ 2147483646 w 1045"/>
              <a:gd name="T45" fmla="*/ 2147483646 h 1279"/>
              <a:gd name="T46" fmla="*/ 2147483646 w 1045"/>
              <a:gd name="T47" fmla="*/ 2147483646 h 1279"/>
              <a:gd name="T48" fmla="*/ 2147483646 w 1045"/>
              <a:gd name="T49" fmla="*/ 2147483646 h 1279"/>
              <a:gd name="T50" fmla="*/ 2147483646 w 1045"/>
              <a:gd name="T51" fmla="*/ 2147483646 h 1279"/>
              <a:gd name="T52" fmla="*/ 2147483646 w 1045"/>
              <a:gd name="T53" fmla="*/ 2147483646 h 1279"/>
              <a:gd name="T54" fmla="*/ 2147483646 w 1045"/>
              <a:gd name="T55" fmla="*/ 2147483646 h 1279"/>
              <a:gd name="T56" fmla="*/ 2147483646 w 1045"/>
              <a:gd name="T57" fmla="*/ 2147483646 h 1279"/>
              <a:gd name="T58" fmla="*/ 2147483646 w 1045"/>
              <a:gd name="T59" fmla="*/ 2147483646 h 1279"/>
              <a:gd name="T60" fmla="*/ 2147483646 w 1045"/>
              <a:gd name="T61" fmla="*/ 2147483646 h 1279"/>
              <a:gd name="T62" fmla="*/ 2147483646 w 1045"/>
              <a:gd name="T63" fmla="*/ 2147483646 h 1279"/>
              <a:gd name="T64" fmla="*/ 2147483646 w 1045"/>
              <a:gd name="T65" fmla="*/ 2147483646 h 1279"/>
              <a:gd name="T66" fmla="*/ 2147483646 w 1045"/>
              <a:gd name="T67" fmla="*/ 2147483646 h 12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45" h="1279">
                <a:moveTo>
                  <a:pt x="621" y="1278"/>
                </a:moveTo>
                <a:cubicBezTo>
                  <a:pt x="493" y="1279"/>
                  <a:pt x="493" y="1279"/>
                  <a:pt x="493" y="1279"/>
                </a:cubicBezTo>
                <a:cubicBezTo>
                  <a:pt x="480" y="1238"/>
                  <a:pt x="485" y="1193"/>
                  <a:pt x="491" y="1068"/>
                </a:cubicBezTo>
                <a:cubicBezTo>
                  <a:pt x="453" y="1033"/>
                  <a:pt x="408" y="998"/>
                  <a:pt x="362" y="961"/>
                </a:cubicBezTo>
                <a:cubicBezTo>
                  <a:pt x="310" y="963"/>
                  <a:pt x="280" y="960"/>
                  <a:pt x="239" y="952"/>
                </a:cubicBezTo>
                <a:cubicBezTo>
                  <a:pt x="153" y="935"/>
                  <a:pt x="123" y="906"/>
                  <a:pt x="0" y="832"/>
                </a:cubicBezTo>
                <a:cubicBezTo>
                  <a:pt x="134" y="888"/>
                  <a:pt x="210" y="930"/>
                  <a:pt x="322" y="928"/>
                </a:cubicBezTo>
                <a:cubicBezTo>
                  <a:pt x="244" y="861"/>
                  <a:pt x="168" y="787"/>
                  <a:pt x="117" y="696"/>
                </a:cubicBezTo>
                <a:cubicBezTo>
                  <a:pt x="236" y="800"/>
                  <a:pt x="263" y="854"/>
                  <a:pt x="430" y="953"/>
                </a:cubicBezTo>
                <a:cubicBezTo>
                  <a:pt x="448" y="964"/>
                  <a:pt x="467" y="976"/>
                  <a:pt x="494" y="997"/>
                </a:cubicBezTo>
                <a:cubicBezTo>
                  <a:pt x="494" y="993"/>
                  <a:pt x="494" y="993"/>
                  <a:pt x="494" y="993"/>
                </a:cubicBezTo>
                <a:cubicBezTo>
                  <a:pt x="497" y="887"/>
                  <a:pt x="467" y="762"/>
                  <a:pt x="469" y="687"/>
                </a:cubicBezTo>
                <a:cubicBezTo>
                  <a:pt x="371" y="661"/>
                  <a:pt x="303" y="619"/>
                  <a:pt x="248" y="580"/>
                </a:cubicBezTo>
                <a:cubicBezTo>
                  <a:pt x="105" y="480"/>
                  <a:pt x="40" y="342"/>
                  <a:pt x="11" y="217"/>
                </a:cubicBezTo>
                <a:cubicBezTo>
                  <a:pt x="94" y="400"/>
                  <a:pt x="163" y="479"/>
                  <a:pt x="275" y="548"/>
                </a:cubicBezTo>
                <a:cubicBezTo>
                  <a:pt x="285" y="525"/>
                  <a:pt x="324" y="475"/>
                  <a:pt x="320" y="398"/>
                </a:cubicBezTo>
                <a:cubicBezTo>
                  <a:pt x="315" y="314"/>
                  <a:pt x="306" y="285"/>
                  <a:pt x="316" y="246"/>
                </a:cubicBezTo>
                <a:cubicBezTo>
                  <a:pt x="332" y="334"/>
                  <a:pt x="354" y="416"/>
                  <a:pt x="349" y="460"/>
                </a:cubicBezTo>
                <a:cubicBezTo>
                  <a:pt x="345" y="497"/>
                  <a:pt x="340" y="510"/>
                  <a:pt x="328" y="580"/>
                </a:cubicBezTo>
                <a:cubicBezTo>
                  <a:pt x="394" y="614"/>
                  <a:pt x="436" y="623"/>
                  <a:pt x="471" y="633"/>
                </a:cubicBezTo>
                <a:cubicBezTo>
                  <a:pt x="480" y="526"/>
                  <a:pt x="544" y="250"/>
                  <a:pt x="547" y="0"/>
                </a:cubicBezTo>
                <a:cubicBezTo>
                  <a:pt x="602" y="287"/>
                  <a:pt x="501" y="515"/>
                  <a:pt x="529" y="678"/>
                </a:cubicBezTo>
                <a:cubicBezTo>
                  <a:pt x="546" y="776"/>
                  <a:pt x="564" y="812"/>
                  <a:pt x="576" y="875"/>
                </a:cubicBezTo>
                <a:cubicBezTo>
                  <a:pt x="617" y="825"/>
                  <a:pt x="645" y="811"/>
                  <a:pt x="741" y="730"/>
                </a:cubicBezTo>
                <a:cubicBezTo>
                  <a:pt x="723" y="598"/>
                  <a:pt x="730" y="473"/>
                  <a:pt x="809" y="374"/>
                </a:cubicBezTo>
                <a:cubicBezTo>
                  <a:pt x="738" y="537"/>
                  <a:pt x="772" y="588"/>
                  <a:pt x="791" y="687"/>
                </a:cubicBezTo>
                <a:cubicBezTo>
                  <a:pt x="841" y="647"/>
                  <a:pt x="874" y="615"/>
                  <a:pt x="903" y="571"/>
                </a:cubicBezTo>
                <a:cubicBezTo>
                  <a:pt x="937" y="523"/>
                  <a:pt x="988" y="442"/>
                  <a:pt x="1045" y="321"/>
                </a:cubicBezTo>
                <a:cubicBezTo>
                  <a:pt x="1027" y="404"/>
                  <a:pt x="992" y="483"/>
                  <a:pt x="958" y="545"/>
                </a:cubicBezTo>
                <a:cubicBezTo>
                  <a:pt x="854" y="740"/>
                  <a:pt x="738" y="767"/>
                  <a:pt x="616" y="966"/>
                </a:cubicBezTo>
                <a:cubicBezTo>
                  <a:pt x="614" y="992"/>
                  <a:pt x="612" y="1040"/>
                  <a:pt x="610" y="1095"/>
                </a:cubicBezTo>
                <a:cubicBezTo>
                  <a:pt x="698" y="1054"/>
                  <a:pt x="845" y="1010"/>
                  <a:pt x="939" y="888"/>
                </a:cubicBezTo>
                <a:cubicBezTo>
                  <a:pt x="901" y="979"/>
                  <a:pt x="728" y="1086"/>
                  <a:pt x="610" y="1140"/>
                </a:cubicBezTo>
                <a:cubicBezTo>
                  <a:pt x="613" y="1200"/>
                  <a:pt x="625" y="1222"/>
                  <a:pt x="621" y="12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4" name="Freeform 7"/>
          <p:cNvSpPr/>
          <p:nvPr/>
        </p:nvSpPr>
        <p:spPr bwMode="auto">
          <a:xfrm>
            <a:off x="8099425" y="4319905"/>
            <a:ext cx="401955" cy="42735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8074025" y="2742565"/>
            <a:ext cx="390525" cy="396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6" name="Freeform 9"/>
          <p:cNvSpPr/>
          <p:nvPr/>
        </p:nvSpPr>
        <p:spPr bwMode="auto">
          <a:xfrm>
            <a:off x="8353425" y="3166745"/>
            <a:ext cx="403860" cy="4076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7" name="Freeform 10"/>
          <p:cNvSpPr/>
          <p:nvPr/>
        </p:nvSpPr>
        <p:spPr bwMode="auto">
          <a:xfrm>
            <a:off x="7260954" y="2521486"/>
            <a:ext cx="455799" cy="4625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8" name="Freeform 11"/>
          <p:cNvSpPr/>
          <p:nvPr/>
        </p:nvSpPr>
        <p:spPr bwMode="auto">
          <a:xfrm>
            <a:off x="6343653" y="4047639"/>
            <a:ext cx="455799" cy="4586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9" name="Freeform 13"/>
          <p:cNvSpPr/>
          <p:nvPr/>
        </p:nvSpPr>
        <p:spPr bwMode="auto">
          <a:xfrm>
            <a:off x="8503282" y="4235275"/>
            <a:ext cx="254303" cy="25723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10" name="Freeform 14"/>
          <p:cNvSpPr/>
          <p:nvPr/>
        </p:nvSpPr>
        <p:spPr bwMode="auto">
          <a:xfrm>
            <a:off x="6549073" y="3139134"/>
            <a:ext cx="250133" cy="25723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11" name="Freeform 15"/>
          <p:cNvSpPr/>
          <p:nvPr/>
        </p:nvSpPr>
        <p:spPr bwMode="auto">
          <a:xfrm>
            <a:off x="7717246" y="3676190"/>
            <a:ext cx="251523" cy="2546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12" name="Freeform 16"/>
          <p:cNvSpPr/>
          <p:nvPr/>
        </p:nvSpPr>
        <p:spPr bwMode="auto">
          <a:xfrm>
            <a:off x="6862445" y="4492625"/>
            <a:ext cx="205740" cy="23558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13" name="Freeform 17"/>
          <p:cNvSpPr/>
          <p:nvPr/>
        </p:nvSpPr>
        <p:spPr bwMode="auto">
          <a:xfrm>
            <a:off x="8214153" y="3930807"/>
            <a:ext cx="250133" cy="25723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14" name="Freeform 18"/>
          <p:cNvSpPr/>
          <p:nvPr/>
        </p:nvSpPr>
        <p:spPr bwMode="auto">
          <a:xfrm>
            <a:off x="7068432" y="4147837"/>
            <a:ext cx="254303" cy="25723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15" name="Freeform 19"/>
          <p:cNvSpPr/>
          <p:nvPr/>
        </p:nvSpPr>
        <p:spPr bwMode="auto">
          <a:xfrm>
            <a:off x="7968615" y="3443605"/>
            <a:ext cx="156845" cy="1612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 dirty="0">
              <a:latin typeface="+mn-ea"/>
            </a:endParaRPr>
          </a:p>
        </p:txBody>
      </p:sp>
      <p:sp>
        <p:nvSpPr>
          <p:cNvPr id="16" name="Freeform 20"/>
          <p:cNvSpPr/>
          <p:nvPr/>
        </p:nvSpPr>
        <p:spPr bwMode="auto">
          <a:xfrm>
            <a:off x="6688585" y="3522159"/>
            <a:ext cx="251523" cy="2559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sp>
        <p:nvSpPr>
          <p:cNvPr id="18" name="Freeform 12"/>
          <p:cNvSpPr/>
          <p:nvPr/>
        </p:nvSpPr>
        <p:spPr bwMode="auto">
          <a:xfrm>
            <a:off x="6866141" y="2983839"/>
            <a:ext cx="455799" cy="4599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+mn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5102707" y="3649766"/>
            <a:ext cx="1127644" cy="0"/>
          </a:xfrm>
          <a:prstGeom prst="line">
            <a:avLst/>
          </a:prstGeom>
          <a:ln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852805" y="666115"/>
            <a:ext cx="29387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lang="zh-CN" alt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可以修改数据吗？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83568" y="1563638"/>
            <a:ext cx="59766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只有在</a:t>
            </a:r>
            <a:r>
              <a:rPr lang="zh-CN" altLang="en-US" sz="2000" dirty="0">
                <a:solidFill>
                  <a:srgbClr val="DB2C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“保存未提交”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状态下和“</a:t>
            </a:r>
            <a:r>
              <a:rPr lang="zh-CN" altLang="en-US" sz="2000" dirty="0">
                <a:solidFill>
                  <a:srgbClr val="DB2C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审核未通过”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状态下的单据才能修改。</a:t>
            </a:r>
          </a:p>
          <a:p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核通过的凭证无法修改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DB2C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只能通过“复制”，修改后再重新“保存”“提交”</a:t>
            </a:r>
            <a:endParaRPr lang="en-US" altLang="zh-CN" sz="2000" dirty="0" smtClean="0">
              <a:solidFill>
                <a:srgbClr val="DB2C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DB2C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提交后会生成新的流水号，必须重新打印发放表。</a:t>
            </a:r>
            <a:endParaRPr lang="en-US" altLang="zh-CN" sz="2000" dirty="0" smtClean="0">
              <a:solidFill>
                <a:srgbClr val="DB2C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 smtClean="0">
              <a:solidFill>
                <a:srgbClr val="DB2C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DB2C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</a:t>
            </a:r>
            <a:r>
              <a:rPr lang="zh-CN" altLang="en-US" sz="2000" dirty="0">
                <a:solidFill>
                  <a:srgbClr val="DB2C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交前请谨慎！</a:t>
            </a:r>
          </a:p>
        </p:txBody>
      </p:sp>
      <p:sp>
        <p:nvSpPr>
          <p:cNvPr id="17" name="Freeform 512"/>
          <p:cNvSpPr/>
          <p:nvPr/>
        </p:nvSpPr>
        <p:spPr bwMode="auto">
          <a:xfrm>
            <a:off x="776605" y="777240"/>
            <a:ext cx="76200" cy="17589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35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8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409700" y="2208530"/>
            <a:ext cx="27012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提问：如何计税？</a:t>
            </a: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回答：系统自动算。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786120" y="2208530"/>
            <a:ext cx="238061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提问：什么时候能知道扣税多少？</a:t>
            </a:r>
          </a:p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回答：到计财处办理完报销手续以后</a:t>
            </a:r>
          </a:p>
        </p:txBody>
      </p:sp>
      <p:sp>
        <p:nvSpPr>
          <p:cNvPr id="29" name="Freeform 512"/>
          <p:cNvSpPr/>
          <p:nvPr/>
        </p:nvSpPr>
        <p:spPr bwMode="auto">
          <a:xfrm>
            <a:off x="378683" y="417056"/>
            <a:ext cx="88865" cy="17605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0245" y="306070"/>
            <a:ext cx="2226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0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如何计税？</a:t>
            </a:r>
          </a:p>
        </p:txBody>
      </p:sp>
      <p:sp>
        <p:nvSpPr>
          <p:cNvPr id="22" name="PA_任意多边形 14"/>
          <p:cNvSpPr/>
          <p:nvPr>
            <p:custDataLst>
              <p:tags r:id="rId1"/>
            </p:custDataLst>
          </p:nvPr>
        </p:nvSpPr>
        <p:spPr bwMode="auto">
          <a:xfrm>
            <a:off x="961696" y="2262389"/>
            <a:ext cx="197721" cy="378380"/>
          </a:xfrm>
          <a:custGeom>
            <a:avLst/>
            <a:gdLst>
              <a:gd name="T0" fmla="*/ 44 w 88"/>
              <a:gd name="T1" fmla="*/ 168 h 168"/>
              <a:gd name="T2" fmla="*/ 88 w 88"/>
              <a:gd name="T3" fmla="*/ 124 h 168"/>
              <a:gd name="T4" fmla="*/ 88 w 88"/>
              <a:gd name="T5" fmla="*/ 44 h 168"/>
              <a:gd name="T6" fmla="*/ 44 w 88"/>
              <a:gd name="T7" fmla="*/ 0 h 168"/>
              <a:gd name="T8" fmla="*/ 0 w 88"/>
              <a:gd name="T9" fmla="*/ 44 h 168"/>
              <a:gd name="T10" fmla="*/ 0 w 88"/>
              <a:gd name="T11" fmla="*/ 124 h 168"/>
              <a:gd name="T12" fmla="*/ 44 w 88"/>
              <a:gd name="T13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168">
                <a:moveTo>
                  <a:pt x="44" y="168"/>
                </a:moveTo>
                <a:cubicBezTo>
                  <a:pt x="69" y="168"/>
                  <a:pt x="88" y="148"/>
                  <a:pt x="88" y="12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9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48"/>
                  <a:pt x="20" y="168"/>
                  <a:pt x="44" y="168"/>
                </a:cubicBez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PA_任意多边形 14"/>
          <p:cNvSpPr/>
          <p:nvPr>
            <p:custDataLst>
              <p:tags r:id="rId2"/>
            </p:custDataLst>
          </p:nvPr>
        </p:nvSpPr>
        <p:spPr bwMode="auto">
          <a:xfrm>
            <a:off x="5298746" y="2262389"/>
            <a:ext cx="197721" cy="378380"/>
          </a:xfrm>
          <a:custGeom>
            <a:avLst/>
            <a:gdLst>
              <a:gd name="T0" fmla="*/ 44 w 88"/>
              <a:gd name="T1" fmla="*/ 168 h 168"/>
              <a:gd name="T2" fmla="*/ 88 w 88"/>
              <a:gd name="T3" fmla="*/ 124 h 168"/>
              <a:gd name="T4" fmla="*/ 88 w 88"/>
              <a:gd name="T5" fmla="*/ 44 h 168"/>
              <a:gd name="T6" fmla="*/ 44 w 88"/>
              <a:gd name="T7" fmla="*/ 0 h 168"/>
              <a:gd name="T8" fmla="*/ 0 w 88"/>
              <a:gd name="T9" fmla="*/ 44 h 168"/>
              <a:gd name="T10" fmla="*/ 0 w 88"/>
              <a:gd name="T11" fmla="*/ 124 h 168"/>
              <a:gd name="T12" fmla="*/ 44 w 88"/>
              <a:gd name="T13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168">
                <a:moveTo>
                  <a:pt x="44" y="168"/>
                </a:moveTo>
                <a:cubicBezTo>
                  <a:pt x="69" y="168"/>
                  <a:pt x="88" y="148"/>
                  <a:pt x="88" y="12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9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48"/>
                  <a:pt x="20" y="168"/>
                  <a:pt x="44" y="168"/>
                </a:cubicBez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PA_任意多边形 15"/>
          <p:cNvSpPr/>
          <p:nvPr>
            <p:custDataLst>
              <p:tags r:id="rId3"/>
            </p:custDataLst>
          </p:nvPr>
        </p:nvSpPr>
        <p:spPr bwMode="auto">
          <a:xfrm>
            <a:off x="907354" y="2459596"/>
            <a:ext cx="305137" cy="350810"/>
          </a:xfrm>
          <a:custGeom>
            <a:avLst/>
            <a:gdLst>
              <a:gd name="T0" fmla="*/ 128 w 136"/>
              <a:gd name="T1" fmla="*/ 0 h 156"/>
              <a:gd name="T2" fmla="*/ 128 w 136"/>
              <a:gd name="T3" fmla="*/ 40 h 156"/>
              <a:gd name="T4" fmla="*/ 68 w 136"/>
              <a:gd name="T5" fmla="*/ 100 h 156"/>
              <a:gd name="T6" fmla="*/ 8 w 136"/>
              <a:gd name="T7" fmla="*/ 40 h 156"/>
              <a:gd name="T8" fmla="*/ 8 w 136"/>
              <a:gd name="T9" fmla="*/ 0 h 156"/>
              <a:gd name="T10" fmla="*/ 0 w 136"/>
              <a:gd name="T11" fmla="*/ 0 h 156"/>
              <a:gd name="T12" fmla="*/ 0 w 136"/>
              <a:gd name="T13" fmla="*/ 40 h 156"/>
              <a:gd name="T14" fmla="*/ 65 w 136"/>
              <a:gd name="T15" fmla="*/ 108 h 156"/>
              <a:gd name="T16" fmla="*/ 64 w 136"/>
              <a:gd name="T17" fmla="*/ 108 h 156"/>
              <a:gd name="T18" fmla="*/ 64 w 136"/>
              <a:gd name="T19" fmla="*/ 148 h 156"/>
              <a:gd name="T20" fmla="*/ 28 w 136"/>
              <a:gd name="T21" fmla="*/ 148 h 156"/>
              <a:gd name="T22" fmla="*/ 28 w 136"/>
              <a:gd name="T23" fmla="*/ 156 h 156"/>
              <a:gd name="T24" fmla="*/ 108 w 136"/>
              <a:gd name="T25" fmla="*/ 156 h 156"/>
              <a:gd name="T26" fmla="*/ 108 w 136"/>
              <a:gd name="T27" fmla="*/ 148 h 156"/>
              <a:gd name="T28" fmla="*/ 72 w 136"/>
              <a:gd name="T29" fmla="*/ 148 h 156"/>
              <a:gd name="T30" fmla="*/ 72 w 136"/>
              <a:gd name="T31" fmla="*/ 108 h 156"/>
              <a:gd name="T32" fmla="*/ 72 w 136"/>
              <a:gd name="T33" fmla="*/ 108 h 156"/>
              <a:gd name="T34" fmla="*/ 136 w 136"/>
              <a:gd name="T35" fmla="*/ 40 h 156"/>
              <a:gd name="T36" fmla="*/ 136 w 136"/>
              <a:gd name="T37" fmla="*/ 0 h 156"/>
              <a:gd name="T38" fmla="*/ 128 w 136"/>
              <a:gd name="T39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" h="156">
                <a:moveTo>
                  <a:pt x="128" y="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73"/>
                  <a:pt x="101" y="100"/>
                  <a:pt x="68" y="100"/>
                </a:cubicBezTo>
                <a:cubicBezTo>
                  <a:pt x="35" y="100"/>
                  <a:pt x="8" y="73"/>
                  <a:pt x="8" y="40"/>
                </a:cubicBezTo>
                <a:cubicBezTo>
                  <a:pt x="8" y="0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29" y="106"/>
                  <a:pt x="6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8" y="156"/>
                  <a:pt x="28" y="156"/>
                  <a:pt x="28" y="156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108" y="106"/>
                  <a:pt x="136" y="76"/>
                  <a:pt x="136" y="40"/>
                </a:cubicBezTo>
                <a:cubicBezTo>
                  <a:pt x="136" y="0"/>
                  <a:pt x="136" y="0"/>
                  <a:pt x="136" y="0"/>
                </a:cubicBezTo>
                <a:lnTo>
                  <a:pt x="128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PA_任意多边形 15"/>
          <p:cNvSpPr/>
          <p:nvPr>
            <p:custDataLst>
              <p:tags r:id="rId4"/>
            </p:custDataLst>
          </p:nvPr>
        </p:nvSpPr>
        <p:spPr bwMode="auto">
          <a:xfrm>
            <a:off x="5244404" y="2459596"/>
            <a:ext cx="305137" cy="350810"/>
          </a:xfrm>
          <a:custGeom>
            <a:avLst/>
            <a:gdLst>
              <a:gd name="T0" fmla="*/ 128 w 136"/>
              <a:gd name="T1" fmla="*/ 0 h 156"/>
              <a:gd name="T2" fmla="*/ 128 w 136"/>
              <a:gd name="T3" fmla="*/ 40 h 156"/>
              <a:gd name="T4" fmla="*/ 68 w 136"/>
              <a:gd name="T5" fmla="*/ 100 h 156"/>
              <a:gd name="T6" fmla="*/ 8 w 136"/>
              <a:gd name="T7" fmla="*/ 40 h 156"/>
              <a:gd name="T8" fmla="*/ 8 w 136"/>
              <a:gd name="T9" fmla="*/ 0 h 156"/>
              <a:gd name="T10" fmla="*/ 0 w 136"/>
              <a:gd name="T11" fmla="*/ 0 h 156"/>
              <a:gd name="T12" fmla="*/ 0 w 136"/>
              <a:gd name="T13" fmla="*/ 40 h 156"/>
              <a:gd name="T14" fmla="*/ 65 w 136"/>
              <a:gd name="T15" fmla="*/ 108 h 156"/>
              <a:gd name="T16" fmla="*/ 64 w 136"/>
              <a:gd name="T17" fmla="*/ 108 h 156"/>
              <a:gd name="T18" fmla="*/ 64 w 136"/>
              <a:gd name="T19" fmla="*/ 148 h 156"/>
              <a:gd name="T20" fmla="*/ 28 w 136"/>
              <a:gd name="T21" fmla="*/ 148 h 156"/>
              <a:gd name="T22" fmla="*/ 28 w 136"/>
              <a:gd name="T23" fmla="*/ 156 h 156"/>
              <a:gd name="T24" fmla="*/ 108 w 136"/>
              <a:gd name="T25" fmla="*/ 156 h 156"/>
              <a:gd name="T26" fmla="*/ 108 w 136"/>
              <a:gd name="T27" fmla="*/ 148 h 156"/>
              <a:gd name="T28" fmla="*/ 72 w 136"/>
              <a:gd name="T29" fmla="*/ 148 h 156"/>
              <a:gd name="T30" fmla="*/ 72 w 136"/>
              <a:gd name="T31" fmla="*/ 108 h 156"/>
              <a:gd name="T32" fmla="*/ 72 w 136"/>
              <a:gd name="T33" fmla="*/ 108 h 156"/>
              <a:gd name="T34" fmla="*/ 136 w 136"/>
              <a:gd name="T35" fmla="*/ 40 h 156"/>
              <a:gd name="T36" fmla="*/ 136 w 136"/>
              <a:gd name="T37" fmla="*/ 0 h 156"/>
              <a:gd name="T38" fmla="*/ 128 w 136"/>
              <a:gd name="T39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" h="156">
                <a:moveTo>
                  <a:pt x="128" y="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73"/>
                  <a:pt x="101" y="100"/>
                  <a:pt x="68" y="100"/>
                </a:cubicBezTo>
                <a:cubicBezTo>
                  <a:pt x="35" y="100"/>
                  <a:pt x="8" y="73"/>
                  <a:pt x="8" y="40"/>
                </a:cubicBezTo>
                <a:cubicBezTo>
                  <a:pt x="8" y="0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29" y="106"/>
                  <a:pt x="6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8" y="156"/>
                  <a:pt x="28" y="156"/>
                  <a:pt x="28" y="156"/>
                </a:cubicBezTo>
                <a:cubicBezTo>
                  <a:pt x="108" y="156"/>
                  <a:pt x="108" y="156"/>
                  <a:pt x="108" y="156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108" y="106"/>
                  <a:pt x="136" y="76"/>
                  <a:pt x="136" y="40"/>
                </a:cubicBezTo>
                <a:cubicBezTo>
                  <a:pt x="136" y="0"/>
                  <a:pt x="136" y="0"/>
                  <a:pt x="136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1C8D8E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 advClick="0" advTm="1000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y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2915816" y="1347614"/>
            <a:ext cx="30285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7030A0"/>
                </a:solidFill>
                <a:latin typeface="宋体" pitchFamily="2" charset="-122"/>
                <a:ea typeface="宋体" pitchFamily="2" charset="-122"/>
              </a:rPr>
              <a:t>谢谢观看</a:t>
            </a: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istrator\Desktop\y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00" y="-2540"/>
            <a:ext cx="9144000" cy="5148263"/>
          </a:xfrm>
          <a:prstGeom prst="rect">
            <a:avLst/>
          </a:prstGeom>
          <a:noFill/>
        </p:spPr>
      </p:pic>
      <p:sp>
        <p:nvSpPr>
          <p:cNvPr id="27" name="任意多边形 26"/>
          <p:cNvSpPr/>
          <p:nvPr>
            <p:custDataLst>
              <p:tags r:id="rId1"/>
            </p:custDataLst>
          </p:nvPr>
        </p:nvSpPr>
        <p:spPr>
          <a:xfrm>
            <a:off x="3720567" y="1635646"/>
            <a:ext cx="2507617" cy="1711300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-1" fmla="*/ 238125 w 2219325"/>
              <a:gd name="connsiteY0-2" fmla="*/ 300037 h 1514475"/>
              <a:gd name="connsiteX1-3" fmla="*/ 0 w 2219325"/>
              <a:gd name="connsiteY1-4" fmla="*/ 300037 h 1514475"/>
              <a:gd name="connsiteX2-5" fmla="*/ 0 w 2219325"/>
              <a:gd name="connsiteY2-6" fmla="*/ 0 h 1514475"/>
              <a:gd name="connsiteX3-7" fmla="*/ 2219325 w 2219325"/>
              <a:gd name="connsiteY3-8" fmla="*/ 0 h 1514475"/>
              <a:gd name="connsiteX4-9" fmla="*/ 2219325 w 2219325"/>
              <a:gd name="connsiteY4-10" fmla="*/ 1514475 h 1514475"/>
              <a:gd name="connsiteX5-11" fmla="*/ 0 w 2219325"/>
              <a:gd name="connsiteY5-12" fmla="*/ 1514475 h 1514475"/>
              <a:gd name="connsiteX6-13" fmla="*/ 0 w 2219325"/>
              <a:gd name="connsiteY6-14" fmla="*/ 1214437 h 1514475"/>
              <a:gd name="connsiteX7-15" fmla="*/ 238125 w 2219325"/>
              <a:gd name="connsiteY7-16" fmla="*/ 1214437 h 1514475"/>
              <a:gd name="connsiteX8" fmla="*/ 329565 w 2219325"/>
              <a:gd name="connsiteY8" fmla="*/ 391477 h 1514475"/>
              <a:gd name="connsiteX0-17" fmla="*/ 0 w 2219325"/>
              <a:gd name="connsiteY0-18" fmla="*/ 300037 h 1514475"/>
              <a:gd name="connsiteX1-19" fmla="*/ 0 w 2219325"/>
              <a:gd name="connsiteY1-20" fmla="*/ 0 h 1514475"/>
              <a:gd name="connsiteX2-21" fmla="*/ 2219325 w 2219325"/>
              <a:gd name="connsiteY2-22" fmla="*/ 0 h 1514475"/>
              <a:gd name="connsiteX3-23" fmla="*/ 2219325 w 2219325"/>
              <a:gd name="connsiteY3-24" fmla="*/ 1514475 h 1514475"/>
              <a:gd name="connsiteX4-25" fmla="*/ 0 w 2219325"/>
              <a:gd name="connsiteY4-26" fmla="*/ 1514475 h 1514475"/>
              <a:gd name="connsiteX5-27" fmla="*/ 0 w 2219325"/>
              <a:gd name="connsiteY5-28" fmla="*/ 1214437 h 1514475"/>
              <a:gd name="connsiteX6-29" fmla="*/ 238125 w 2219325"/>
              <a:gd name="connsiteY6-30" fmla="*/ 1214437 h 1514475"/>
              <a:gd name="connsiteX7-31" fmla="*/ 329565 w 2219325"/>
              <a:gd name="connsiteY7-32" fmla="*/ 391477 h 1514475"/>
              <a:gd name="connsiteX0-33" fmla="*/ 0 w 2219325"/>
              <a:gd name="connsiteY0-34" fmla="*/ 300037 h 1514475"/>
              <a:gd name="connsiteX1-35" fmla="*/ 0 w 2219325"/>
              <a:gd name="connsiteY1-36" fmla="*/ 0 h 1514475"/>
              <a:gd name="connsiteX2-37" fmla="*/ 2219325 w 2219325"/>
              <a:gd name="connsiteY2-38" fmla="*/ 0 h 1514475"/>
              <a:gd name="connsiteX3-39" fmla="*/ 2219325 w 2219325"/>
              <a:gd name="connsiteY3-40" fmla="*/ 1514475 h 1514475"/>
              <a:gd name="connsiteX4-41" fmla="*/ 0 w 2219325"/>
              <a:gd name="connsiteY4-42" fmla="*/ 1514475 h 1514475"/>
              <a:gd name="connsiteX5-43" fmla="*/ 0 w 2219325"/>
              <a:gd name="connsiteY5-44" fmla="*/ 1214437 h 1514475"/>
              <a:gd name="connsiteX6-45" fmla="*/ 238125 w 2219325"/>
              <a:gd name="connsiteY6-46" fmla="*/ 1214437 h 1514475"/>
              <a:gd name="connsiteX0-47" fmla="*/ 0 w 2219325"/>
              <a:gd name="connsiteY0-48" fmla="*/ 300037 h 1514475"/>
              <a:gd name="connsiteX1-49" fmla="*/ 0 w 2219325"/>
              <a:gd name="connsiteY1-50" fmla="*/ 0 h 1514475"/>
              <a:gd name="connsiteX2-51" fmla="*/ 2219325 w 2219325"/>
              <a:gd name="connsiteY2-52" fmla="*/ 0 h 1514475"/>
              <a:gd name="connsiteX3-53" fmla="*/ 2219325 w 2219325"/>
              <a:gd name="connsiteY3-54" fmla="*/ 1514475 h 1514475"/>
              <a:gd name="connsiteX4-55" fmla="*/ 0 w 2219325"/>
              <a:gd name="connsiteY4-56" fmla="*/ 1514475 h 1514475"/>
              <a:gd name="connsiteX5-57" fmla="*/ 0 w 2219325"/>
              <a:gd name="connsiteY5-58" fmla="*/ 1214437 h 15144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6"/>
          <p:cNvSpPr txBox="1"/>
          <p:nvPr>
            <p:custDataLst>
              <p:tags r:id="rId2"/>
            </p:custDataLst>
          </p:nvPr>
        </p:nvSpPr>
        <p:spPr>
          <a:xfrm>
            <a:off x="5707467" y="1734981"/>
            <a:ext cx="408968" cy="1512630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endParaRPr lang="zh-CN" altLang="en-US" sz="3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887669" y="2166164"/>
            <a:ext cx="2819320" cy="615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平台的介绍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39825" y="1313180"/>
            <a:ext cx="25330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</a:t>
            </a:r>
            <a:r>
              <a:rPr lang="en-US" altLang="zh-CN" sz="40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nt Arrow 49"/>
          <p:cNvSpPr/>
          <p:nvPr/>
        </p:nvSpPr>
        <p:spPr>
          <a:xfrm flipH="1">
            <a:off x="-1" y="2158082"/>
            <a:ext cx="7658100" cy="579176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Oval 34"/>
          <p:cNvSpPr/>
          <p:nvPr/>
        </p:nvSpPr>
        <p:spPr>
          <a:xfrm>
            <a:off x="778641" y="2063376"/>
            <a:ext cx="189413" cy="189413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/>
          </a:p>
        </p:txBody>
      </p:sp>
      <p:sp>
        <p:nvSpPr>
          <p:cNvPr id="4" name="Oval 34"/>
          <p:cNvSpPr/>
          <p:nvPr/>
        </p:nvSpPr>
        <p:spPr>
          <a:xfrm>
            <a:off x="2540290" y="2063376"/>
            <a:ext cx="189413" cy="189413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/>
          </a:p>
        </p:txBody>
      </p:sp>
      <p:sp>
        <p:nvSpPr>
          <p:cNvPr id="5" name="Oval 34"/>
          <p:cNvSpPr/>
          <p:nvPr/>
        </p:nvSpPr>
        <p:spPr>
          <a:xfrm>
            <a:off x="4082580" y="2063376"/>
            <a:ext cx="189413" cy="189413"/>
          </a:xfrm>
          <a:prstGeom prst="ellipse">
            <a:avLst/>
          </a:prstGeom>
          <a:solidFill>
            <a:schemeClr val="accent3"/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/>
          </a:p>
        </p:txBody>
      </p:sp>
      <p:sp>
        <p:nvSpPr>
          <p:cNvPr id="6" name="Oval 34"/>
          <p:cNvSpPr/>
          <p:nvPr/>
        </p:nvSpPr>
        <p:spPr>
          <a:xfrm>
            <a:off x="7571922" y="2635625"/>
            <a:ext cx="129494" cy="129492"/>
          </a:xfrm>
          <a:prstGeom prst="ellipse">
            <a:avLst/>
          </a:prstGeom>
          <a:solidFill>
            <a:schemeClr val="accent3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" name="Straight Connector 32"/>
          <p:cNvCxnSpPr/>
          <p:nvPr/>
        </p:nvCxnSpPr>
        <p:spPr>
          <a:xfrm flipV="1">
            <a:off x="873187" y="2176497"/>
            <a:ext cx="0" cy="542289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32"/>
          <p:cNvCxnSpPr/>
          <p:nvPr/>
        </p:nvCxnSpPr>
        <p:spPr>
          <a:xfrm flipV="1">
            <a:off x="2628645" y="2194912"/>
            <a:ext cx="0" cy="542289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32"/>
          <p:cNvCxnSpPr/>
          <p:nvPr/>
        </p:nvCxnSpPr>
        <p:spPr>
          <a:xfrm flipV="1">
            <a:off x="4175461" y="2194912"/>
            <a:ext cx="0" cy="542289"/>
          </a:xfrm>
          <a:prstGeom prst="line">
            <a:avLst/>
          </a:prstGeom>
          <a:ln w="19050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76885" y="2835275"/>
            <a:ext cx="727710" cy="3041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2219325" y="2836545"/>
            <a:ext cx="819150" cy="31178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736340" y="2846070"/>
            <a:ext cx="892810" cy="30226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50"/>
          <p:cNvSpPr txBox="1"/>
          <p:nvPr/>
        </p:nvSpPr>
        <p:spPr>
          <a:xfrm>
            <a:off x="366395" y="2836545"/>
            <a:ext cx="948690" cy="297815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</a:p>
        </p:txBody>
      </p:sp>
      <p:sp>
        <p:nvSpPr>
          <p:cNvPr id="15" name="文本框 52"/>
          <p:cNvSpPr txBox="1"/>
          <p:nvPr/>
        </p:nvSpPr>
        <p:spPr>
          <a:xfrm>
            <a:off x="2494915" y="2846070"/>
            <a:ext cx="866775" cy="282575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" name="文本框 54"/>
          <p:cNvSpPr txBox="1"/>
          <p:nvPr/>
        </p:nvSpPr>
        <p:spPr>
          <a:xfrm>
            <a:off x="4044315" y="2846070"/>
            <a:ext cx="673100" cy="282575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940846" y="1497066"/>
            <a:ext cx="468371" cy="468369"/>
            <a:chOff x="7473695" y="1743073"/>
            <a:chExt cx="815598" cy="815596"/>
          </a:xfrm>
        </p:grpSpPr>
        <p:sp>
          <p:nvSpPr>
            <p:cNvPr id="20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1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72022" y="1497066"/>
            <a:ext cx="468371" cy="468369"/>
            <a:chOff x="1972263" y="1791342"/>
            <a:chExt cx="815598" cy="815596"/>
          </a:xfrm>
        </p:grpSpPr>
        <p:sp>
          <p:nvSpPr>
            <p:cNvPr id="23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4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400414" y="1496431"/>
            <a:ext cx="468371" cy="468369"/>
            <a:chOff x="4722979" y="1746592"/>
            <a:chExt cx="815598" cy="815596"/>
          </a:xfrm>
        </p:grpSpPr>
        <p:sp>
          <p:nvSpPr>
            <p:cNvPr id="26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7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8" name="文本框 66"/>
          <p:cNvSpPr txBox="1"/>
          <p:nvPr/>
        </p:nvSpPr>
        <p:spPr>
          <a:xfrm>
            <a:off x="7326658" y="2795498"/>
            <a:ext cx="662885" cy="297815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5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sz="15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Oval 34"/>
          <p:cNvSpPr/>
          <p:nvPr/>
        </p:nvSpPr>
        <p:spPr>
          <a:xfrm>
            <a:off x="5677190" y="2063376"/>
            <a:ext cx="189413" cy="189413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Connector 32"/>
          <p:cNvCxnSpPr/>
          <p:nvPr/>
        </p:nvCxnSpPr>
        <p:spPr>
          <a:xfrm flipV="1">
            <a:off x="5771260" y="2194912"/>
            <a:ext cx="0" cy="542289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圆角矩形 30"/>
          <p:cNvSpPr/>
          <p:nvPr/>
        </p:nvSpPr>
        <p:spPr>
          <a:xfrm>
            <a:off x="5292090" y="2827020"/>
            <a:ext cx="957580" cy="32131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536679" y="1499606"/>
            <a:ext cx="468371" cy="468369"/>
            <a:chOff x="4722979" y="1746592"/>
            <a:chExt cx="815598" cy="815596"/>
          </a:xfrm>
        </p:grpSpPr>
        <p:sp>
          <p:nvSpPr>
            <p:cNvPr id="33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4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967740" y="378460"/>
            <a:ext cx="39433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、为什么要使用个人收入平台？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282575" y="3369945"/>
            <a:ext cx="14091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实现网上</a:t>
            </a:r>
            <a:r>
              <a:rPr lang="zh-CN" altLang="en-US" sz="16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申报，减少报账中间环节，提高</a:t>
            </a:r>
            <a:r>
              <a:rPr lang="zh-CN" altLang="en-US" sz="16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工作效率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985010" y="3369945"/>
            <a:ext cx="1506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建立教职工及校外人员个人收入完整档案</a:t>
            </a:r>
            <a:endParaRPr lang="zh-CN" altLang="en-US" sz="16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679824" y="3369945"/>
            <a:ext cx="132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系统自动算税及纳税需要</a:t>
            </a:r>
            <a:endParaRPr lang="zh-CN" altLang="en-US" sz="16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292090" y="3369945"/>
            <a:ext cx="1800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实现教职工个人收入及纳税情况的实时查询</a:t>
            </a:r>
            <a:endParaRPr lang="zh-CN" altLang="en-US" sz="16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3258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ldLvl="0" animBg="1"/>
      <p:bldP spid="4" grpId="0" bldLvl="0" animBg="1"/>
      <p:bldP spid="5" grpId="0" bldLvl="0" animBg="1"/>
      <p:bldP spid="6" grpId="0" animBg="1"/>
      <p:bldP spid="10" grpId="0" bldLvl="0" animBg="1"/>
      <p:bldP spid="11" grpId="0" bldLvl="0" animBg="1"/>
      <p:bldP spid="12" grpId="0" bldLvl="0" animBg="1"/>
      <p:bldP spid="13" grpId="0"/>
      <p:bldP spid="15" grpId="0"/>
      <p:bldP spid="17" grpId="0"/>
      <p:bldP spid="28" grpId="0"/>
      <p:bldP spid="29" grpId="0" bldLvl="0" animBg="1"/>
      <p:bldP spid="3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/>
          <p:nvPr/>
        </p:nvGraphicFramePr>
        <p:xfrm>
          <a:off x="142844" y="857238"/>
          <a:ext cx="8501122" cy="3145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215"/>
                <a:gridCol w="2529282"/>
                <a:gridCol w="2363113"/>
                <a:gridCol w="1714512"/>
              </a:tblGrid>
              <a:tr h="40748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/>
                        <a:t>问题</a:t>
                      </a:r>
                    </a:p>
                  </a:txBody>
                  <a:tcPr>
                    <a:solidFill>
                      <a:schemeClr val="accent6"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/>
                        <a:t>上平台以前</a:t>
                      </a:r>
                    </a:p>
                  </a:txBody>
                  <a:tcPr>
                    <a:solidFill>
                      <a:schemeClr val="accent6">
                        <a:alpha val="4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/>
                        <a:t>上平台以后</a:t>
                      </a:r>
                    </a:p>
                  </a:txBody>
                  <a:tcPr>
                    <a:solidFill>
                      <a:schemeClr val="accent6"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原因</a:t>
                      </a:r>
                    </a:p>
                  </a:txBody>
                  <a:tcPr>
                    <a:solidFill>
                      <a:schemeClr val="accent6">
                        <a:alpha val="50000"/>
                      </a:schemeClr>
                    </a:solidFill>
                  </a:tcPr>
                </a:tc>
              </a:tr>
              <a:tr h="68457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报账员手工制纸质表格？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要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不要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系统打</a:t>
                      </a: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印发放表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8457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数据传送用U盘拷贝？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要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不要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系统直接传送数据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8457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是否需要到人员经费科计税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要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不要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报账时会计自动计算税。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8457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报账员知道剩余额度吗？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不知道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知道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系统自动</a:t>
                      </a: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提示并控制。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891540" y="434340"/>
            <a:ext cx="53987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、使用个人其他收入平台后报账有什么变化？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2844" y="4000510"/>
          <a:ext cx="850109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261"/>
                <a:gridCol w="2518895"/>
                <a:gridCol w="2357454"/>
                <a:gridCol w="1714480"/>
              </a:tblGrid>
              <a:tr h="68457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报账流程变化？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发放人制表</a:t>
                      </a:r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—</a:t>
                      </a: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签字</a:t>
                      </a:r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—</a:t>
                      </a: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人员经科审核计税</a:t>
                      </a:r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—</a:t>
                      </a: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会计科（专项经费科）制单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发放人制表</a:t>
                      </a:r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—</a:t>
                      </a: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签字</a:t>
                      </a:r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—</a:t>
                      </a: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会计科（专项经费科）计税及制单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通过系统生成减化流程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istrator\Desktop\y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</p:spPr>
      </p:pic>
      <p:sp>
        <p:nvSpPr>
          <p:cNvPr id="27" name="任意多边形 26"/>
          <p:cNvSpPr/>
          <p:nvPr>
            <p:custDataLst>
              <p:tags r:id="rId1"/>
            </p:custDataLst>
          </p:nvPr>
        </p:nvSpPr>
        <p:spPr>
          <a:xfrm>
            <a:off x="3720567" y="1635646"/>
            <a:ext cx="2507617" cy="1711300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-1" fmla="*/ 238125 w 2219325"/>
              <a:gd name="connsiteY0-2" fmla="*/ 300037 h 1514475"/>
              <a:gd name="connsiteX1-3" fmla="*/ 0 w 2219325"/>
              <a:gd name="connsiteY1-4" fmla="*/ 300037 h 1514475"/>
              <a:gd name="connsiteX2-5" fmla="*/ 0 w 2219325"/>
              <a:gd name="connsiteY2-6" fmla="*/ 0 h 1514475"/>
              <a:gd name="connsiteX3-7" fmla="*/ 2219325 w 2219325"/>
              <a:gd name="connsiteY3-8" fmla="*/ 0 h 1514475"/>
              <a:gd name="connsiteX4-9" fmla="*/ 2219325 w 2219325"/>
              <a:gd name="connsiteY4-10" fmla="*/ 1514475 h 1514475"/>
              <a:gd name="connsiteX5-11" fmla="*/ 0 w 2219325"/>
              <a:gd name="connsiteY5-12" fmla="*/ 1514475 h 1514475"/>
              <a:gd name="connsiteX6-13" fmla="*/ 0 w 2219325"/>
              <a:gd name="connsiteY6-14" fmla="*/ 1214437 h 1514475"/>
              <a:gd name="connsiteX7-15" fmla="*/ 238125 w 2219325"/>
              <a:gd name="connsiteY7-16" fmla="*/ 1214437 h 1514475"/>
              <a:gd name="connsiteX8" fmla="*/ 329565 w 2219325"/>
              <a:gd name="connsiteY8" fmla="*/ 391477 h 1514475"/>
              <a:gd name="connsiteX0-17" fmla="*/ 0 w 2219325"/>
              <a:gd name="connsiteY0-18" fmla="*/ 300037 h 1514475"/>
              <a:gd name="connsiteX1-19" fmla="*/ 0 w 2219325"/>
              <a:gd name="connsiteY1-20" fmla="*/ 0 h 1514475"/>
              <a:gd name="connsiteX2-21" fmla="*/ 2219325 w 2219325"/>
              <a:gd name="connsiteY2-22" fmla="*/ 0 h 1514475"/>
              <a:gd name="connsiteX3-23" fmla="*/ 2219325 w 2219325"/>
              <a:gd name="connsiteY3-24" fmla="*/ 1514475 h 1514475"/>
              <a:gd name="connsiteX4-25" fmla="*/ 0 w 2219325"/>
              <a:gd name="connsiteY4-26" fmla="*/ 1514475 h 1514475"/>
              <a:gd name="connsiteX5-27" fmla="*/ 0 w 2219325"/>
              <a:gd name="connsiteY5-28" fmla="*/ 1214437 h 1514475"/>
              <a:gd name="connsiteX6-29" fmla="*/ 238125 w 2219325"/>
              <a:gd name="connsiteY6-30" fmla="*/ 1214437 h 1514475"/>
              <a:gd name="connsiteX7-31" fmla="*/ 329565 w 2219325"/>
              <a:gd name="connsiteY7-32" fmla="*/ 391477 h 1514475"/>
              <a:gd name="connsiteX0-33" fmla="*/ 0 w 2219325"/>
              <a:gd name="connsiteY0-34" fmla="*/ 300037 h 1514475"/>
              <a:gd name="connsiteX1-35" fmla="*/ 0 w 2219325"/>
              <a:gd name="connsiteY1-36" fmla="*/ 0 h 1514475"/>
              <a:gd name="connsiteX2-37" fmla="*/ 2219325 w 2219325"/>
              <a:gd name="connsiteY2-38" fmla="*/ 0 h 1514475"/>
              <a:gd name="connsiteX3-39" fmla="*/ 2219325 w 2219325"/>
              <a:gd name="connsiteY3-40" fmla="*/ 1514475 h 1514475"/>
              <a:gd name="connsiteX4-41" fmla="*/ 0 w 2219325"/>
              <a:gd name="connsiteY4-42" fmla="*/ 1514475 h 1514475"/>
              <a:gd name="connsiteX5-43" fmla="*/ 0 w 2219325"/>
              <a:gd name="connsiteY5-44" fmla="*/ 1214437 h 1514475"/>
              <a:gd name="connsiteX6-45" fmla="*/ 238125 w 2219325"/>
              <a:gd name="connsiteY6-46" fmla="*/ 1214437 h 1514475"/>
              <a:gd name="connsiteX0-47" fmla="*/ 0 w 2219325"/>
              <a:gd name="connsiteY0-48" fmla="*/ 300037 h 1514475"/>
              <a:gd name="connsiteX1-49" fmla="*/ 0 w 2219325"/>
              <a:gd name="connsiteY1-50" fmla="*/ 0 h 1514475"/>
              <a:gd name="connsiteX2-51" fmla="*/ 2219325 w 2219325"/>
              <a:gd name="connsiteY2-52" fmla="*/ 0 h 1514475"/>
              <a:gd name="connsiteX3-53" fmla="*/ 2219325 w 2219325"/>
              <a:gd name="connsiteY3-54" fmla="*/ 1514475 h 1514475"/>
              <a:gd name="connsiteX4-55" fmla="*/ 0 w 2219325"/>
              <a:gd name="connsiteY4-56" fmla="*/ 1514475 h 1514475"/>
              <a:gd name="connsiteX5-57" fmla="*/ 0 w 2219325"/>
              <a:gd name="connsiteY5-58" fmla="*/ 1214437 h 15144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495239" y="2156639"/>
            <a:ext cx="2819320" cy="676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平台的使用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611755" y="998855"/>
            <a:ext cx="11658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58240" y="1207135"/>
            <a:ext cx="17443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6"/>
          <p:cNvGrpSpPr/>
          <p:nvPr/>
        </p:nvGrpSpPr>
        <p:grpSpPr>
          <a:xfrm>
            <a:off x="1699372" y="3030786"/>
            <a:ext cx="1346231" cy="1460072"/>
            <a:chOff x="754912" y="1849233"/>
            <a:chExt cx="1784633" cy="1935547"/>
          </a:xfrm>
          <a:solidFill>
            <a:schemeClr val="accent1"/>
          </a:solidFill>
        </p:grpSpPr>
        <p:sp>
          <p:nvSpPr>
            <p:cNvPr id="49" name="Block Arc 63"/>
            <p:cNvSpPr/>
            <p:nvPr/>
          </p:nvSpPr>
          <p:spPr bwMode="auto">
            <a:xfrm flipH="1">
              <a:off x="754912" y="2000147"/>
              <a:ext cx="1784633" cy="1784633"/>
            </a:xfrm>
            <a:prstGeom prst="blockArc">
              <a:avLst>
                <a:gd name="adj1" fmla="val 9060483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50" name="Isosceles Triangle 64"/>
            <p:cNvSpPr/>
            <p:nvPr/>
          </p:nvSpPr>
          <p:spPr bwMode="auto">
            <a:xfrm rot="5400000">
              <a:off x="1449320" y="1871665"/>
              <a:ext cx="395818" cy="350953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6" name="Oval 65"/>
          <p:cNvSpPr/>
          <p:nvPr/>
        </p:nvSpPr>
        <p:spPr bwMode="auto">
          <a:xfrm>
            <a:off x="1612180" y="3796741"/>
            <a:ext cx="332741" cy="33274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grpSp>
        <p:nvGrpSpPr>
          <p:cNvPr id="3" name="Group 67"/>
          <p:cNvGrpSpPr/>
          <p:nvPr/>
        </p:nvGrpSpPr>
        <p:grpSpPr>
          <a:xfrm>
            <a:off x="2797374" y="2979353"/>
            <a:ext cx="1346231" cy="1460072"/>
            <a:chOff x="2188591" y="1849234"/>
            <a:chExt cx="1784633" cy="1935547"/>
          </a:xfrm>
          <a:solidFill>
            <a:schemeClr val="accent2"/>
          </a:solidFill>
        </p:grpSpPr>
        <p:sp>
          <p:nvSpPr>
            <p:cNvPr id="47" name="Block Arc 68"/>
            <p:cNvSpPr/>
            <p:nvPr/>
          </p:nvSpPr>
          <p:spPr bwMode="auto">
            <a:xfrm flipH="1">
              <a:off x="2188591" y="2000148"/>
              <a:ext cx="1784633" cy="1784633"/>
            </a:xfrm>
            <a:prstGeom prst="blockArc">
              <a:avLst>
                <a:gd name="adj1" fmla="val 9060483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8" name="Isosceles Triangle 69"/>
            <p:cNvSpPr/>
            <p:nvPr/>
          </p:nvSpPr>
          <p:spPr bwMode="auto">
            <a:xfrm rot="5400000">
              <a:off x="2882999" y="1871666"/>
              <a:ext cx="395818" cy="350953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grpSp>
        <p:nvGrpSpPr>
          <p:cNvPr id="4" name="Group 70"/>
          <p:cNvGrpSpPr/>
          <p:nvPr/>
        </p:nvGrpSpPr>
        <p:grpSpPr>
          <a:xfrm>
            <a:off x="3896644" y="2982528"/>
            <a:ext cx="1346231" cy="1460072"/>
            <a:chOff x="3622270" y="1849234"/>
            <a:chExt cx="1784633" cy="1935547"/>
          </a:xfrm>
          <a:solidFill>
            <a:schemeClr val="accent3"/>
          </a:solidFill>
        </p:grpSpPr>
        <p:sp>
          <p:nvSpPr>
            <p:cNvPr id="45" name="Block Arc 71"/>
            <p:cNvSpPr/>
            <p:nvPr/>
          </p:nvSpPr>
          <p:spPr bwMode="auto">
            <a:xfrm flipH="1">
              <a:off x="3622270" y="2000148"/>
              <a:ext cx="1784633" cy="1784633"/>
            </a:xfrm>
            <a:prstGeom prst="blockArc">
              <a:avLst>
                <a:gd name="adj1" fmla="val 9060483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6" name="Isosceles Triangle 72"/>
            <p:cNvSpPr/>
            <p:nvPr/>
          </p:nvSpPr>
          <p:spPr bwMode="auto">
            <a:xfrm rot="5400000">
              <a:off x="4316677" y="1871666"/>
              <a:ext cx="395818" cy="350953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grpSp>
        <p:nvGrpSpPr>
          <p:cNvPr id="5" name="Group 73"/>
          <p:cNvGrpSpPr/>
          <p:nvPr/>
        </p:nvGrpSpPr>
        <p:grpSpPr>
          <a:xfrm>
            <a:off x="5060684" y="2959668"/>
            <a:ext cx="1346231" cy="1460072"/>
            <a:chOff x="5055949" y="1849234"/>
            <a:chExt cx="1784633" cy="1935547"/>
          </a:xfrm>
          <a:solidFill>
            <a:schemeClr val="accent4"/>
          </a:solidFill>
        </p:grpSpPr>
        <p:sp>
          <p:nvSpPr>
            <p:cNvPr id="43" name="Block Arc 74"/>
            <p:cNvSpPr/>
            <p:nvPr/>
          </p:nvSpPr>
          <p:spPr bwMode="auto">
            <a:xfrm flipH="1">
              <a:off x="5055949" y="2000148"/>
              <a:ext cx="1784633" cy="1784633"/>
            </a:xfrm>
            <a:prstGeom prst="blockArc">
              <a:avLst>
                <a:gd name="adj1" fmla="val 9060483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4" name="Isosceles Triangle 75"/>
            <p:cNvSpPr/>
            <p:nvPr/>
          </p:nvSpPr>
          <p:spPr bwMode="auto">
            <a:xfrm rot="5400000">
              <a:off x="5750357" y="1871666"/>
              <a:ext cx="395818" cy="350953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grpSp>
        <p:nvGrpSpPr>
          <p:cNvPr id="7" name="组合 53"/>
          <p:cNvGrpSpPr/>
          <p:nvPr/>
        </p:nvGrpSpPr>
        <p:grpSpPr>
          <a:xfrm>
            <a:off x="6161222" y="2939348"/>
            <a:ext cx="1676590" cy="1460072"/>
            <a:chOff x="8098881" y="2892389"/>
            <a:chExt cx="2235453" cy="1946763"/>
          </a:xfrm>
          <a:solidFill>
            <a:schemeClr val="accent1"/>
          </a:solidFill>
        </p:grpSpPr>
        <p:sp>
          <p:nvSpPr>
            <p:cNvPr id="40" name="Block Arc 77"/>
            <p:cNvSpPr/>
            <p:nvPr/>
          </p:nvSpPr>
          <p:spPr bwMode="auto">
            <a:xfrm flipH="1">
              <a:off x="8098881" y="3044178"/>
              <a:ext cx="1794975" cy="1794974"/>
            </a:xfrm>
            <a:prstGeom prst="blockArc">
              <a:avLst>
                <a:gd name="adj1" fmla="val 10960587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1" name="Isosceles Triangle 78"/>
            <p:cNvSpPr/>
            <p:nvPr/>
          </p:nvSpPr>
          <p:spPr bwMode="auto">
            <a:xfrm rot="5400000">
              <a:off x="8797313" y="2914951"/>
              <a:ext cx="398112" cy="352987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2" name="Arrow: Right 79"/>
            <p:cNvSpPr/>
            <p:nvPr/>
          </p:nvSpPr>
          <p:spPr bwMode="auto">
            <a:xfrm>
              <a:off x="9817003" y="3779607"/>
              <a:ext cx="517331" cy="254626"/>
            </a:xfrm>
            <a:prstGeom prst="rightArrow">
              <a:avLst>
                <a:gd name="adj1" fmla="val 22275"/>
                <a:gd name="adj2" fmla="val 69684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11" name="Oval 80"/>
          <p:cNvSpPr/>
          <p:nvPr/>
        </p:nvSpPr>
        <p:spPr bwMode="auto">
          <a:xfrm>
            <a:off x="2706295" y="3796741"/>
            <a:ext cx="332741" cy="332742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2" name="Oval 82"/>
          <p:cNvSpPr/>
          <p:nvPr/>
        </p:nvSpPr>
        <p:spPr bwMode="auto">
          <a:xfrm>
            <a:off x="3809297" y="3796741"/>
            <a:ext cx="332741" cy="332742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3" name="Oval 84"/>
          <p:cNvSpPr/>
          <p:nvPr/>
        </p:nvSpPr>
        <p:spPr bwMode="auto">
          <a:xfrm>
            <a:off x="4891982" y="3796741"/>
            <a:ext cx="332741" cy="332742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4" name="Oval 86"/>
          <p:cNvSpPr/>
          <p:nvPr/>
        </p:nvSpPr>
        <p:spPr bwMode="auto">
          <a:xfrm>
            <a:off x="6074359" y="3723716"/>
            <a:ext cx="332741" cy="33274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6" name="Arrow: Pentagon 89"/>
          <p:cNvSpPr/>
          <p:nvPr/>
        </p:nvSpPr>
        <p:spPr bwMode="auto">
          <a:xfrm>
            <a:off x="1854816" y="2662873"/>
            <a:ext cx="1034661" cy="316147"/>
          </a:xfrm>
          <a:prstGeom prst="homePlate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18" name="Arrow: Pentagon 91"/>
          <p:cNvSpPr/>
          <p:nvPr/>
        </p:nvSpPr>
        <p:spPr bwMode="auto">
          <a:xfrm>
            <a:off x="6317628" y="2622868"/>
            <a:ext cx="1034661" cy="316147"/>
          </a:xfrm>
          <a:prstGeom prst="homePlate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20" name="Arrow: Pentagon 93"/>
          <p:cNvSpPr/>
          <p:nvPr/>
        </p:nvSpPr>
        <p:spPr bwMode="auto">
          <a:xfrm>
            <a:off x="5216530" y="2622868"/>
            <a:ext cx="1034661" cy="316147"/>
          </a:xfrm>
          <a:prstGeom prst="homePlate">
            <a:avLst/>
          </a:prstGeom>
          <a:solidFill>
            <a:schemeClr val="accent4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22" name="Arrow: Pentagon 95"/>
          <p:cNvSpPr/>
          <p:nvPr/>
        </p:nvSpPr>
        <p:spPr bwMode="auto">
          <a:xfrm>
            <a:off x="4143372" y="2643188"/>
            <a:ext cx="1034661" cy="316147"/>
          </a:xfrm>
          <a:prstGeom prst="homePlate">
            <a:avLst/>
          </a:prstGeom>
          <a:solidFill>
            <a:schemeClr val="accent3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24" name="Arrow: Pentagon 97"/>
          <p:cNvSpPr/>
          <p:nvPr/>
        </p:nvSpPr>
        <p:spPr bwMode="auto">
          <a:xfrm>
            <a:off x="3045450" y="2643188"/>
            <a:ext cx="1034661" cy="316147"/>
          </a:xfrm>
          <a:prstGeom prst="homePlate">
            <a:avLst/>
          </a:prstGeom>
          <a:solidFill>
            <a:schemeClr val="accent2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35696" y="627534"/>
            <a:ext cx="568863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、平台登录</a:t>
            </a:r>
            <a:endParaRPr lang="zh-CN" altLang="en-US" sz="3600" dirty="0"/>
          </a:p>
        </p:txBody>
      </p:sp>
      <p:sp>
        <p:nvSpPr>
          <p:cNvPr id="30" name="TextBox 29"/>
          <p:cNvSpPr txBox="1"/>
          <p:nvPr/>
        </p:nvSpPr>
        <p:spPr>
          <a:xfrm>
            <a:off x="2000232" y="1500180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、财务处网站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收入网上申报及计税系统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、账号</a:t>
            </a:r>
            <a:r>
              <a:rPr lang="zh-CN" altLang="en-US" dirty="0" smtClean="0"/>
              <a:t>为前加“</a:t>
            </a:r>
            <a:r>
              <a:rPr lang="en-US" altLang="zh-CN" dirty="0" smtClean="0"/>
              <a:t>0</a:t>
            </a:r>
            <a:r>
              <a:rPr lang="zh-CN" altLang="en-US" dirty="0" smtClean="0"/>
              <a:t>”的六位工号，</a:t>
            </a:r>
            <a:r>
              <a:rPr lang="zh-CN" altLang="en-US" dirty="0" smtClean="0"/>
              <a:t>初始密码为为“</a:t>
            </a:r>
            <a:r>
              <a:rPr lang="en-US" altLang="zh-CN" dirty="0" smtClean="0"/>
              <a:t>00000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6" grpId="0" bldLvl="0" animBg="1"/>
      <p:bldP spid="18" grpId="0" bldLvl="0" animBg="1"/>
      <p:bldP spid="20" grpId="0" bldLvl="0" animBg="1"/>
      <p:bldP spid="22" grpId="0" bldLvl="0" animBg="1"/>
      <p:bldP spid="2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1835696" y="627534"/>
            <a:ext cx="568863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、平台登录</a:t>
            </a:r>
            <a:endParaRPr lang="zh-CN" altLang="en-US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6"/>
            <a:ext cx="292895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285866"/>
            <a:ext cx="557216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6"/>
          <p:cNvGrpSpPr/>
          <p:nvPr/>
        </p:nvGrpSpPr>
        <p:grpSpPr>
          <a:xfrm>
            <a:off x="1612311" y="2781430"/>
            <a:ext cx="1346231" cy="1460072"/>
            <a:chOff x="754912" y="1849233"/>
            <a:chExt cx="1784633" cy="1935547"/>
          </a:xfrm>
          <a:solidFill>
            <a:schemeClr val="accent1"/>
          </a:solidFill>
        </p:grpSpPr>
        <p:sp>
          <p:nvSpPr>
            <p:cNvPr id="49" name="Block Arc 63"/>
            <p:cNvSpPr/>
            <p:nvPr/>
          </p:nvSpPr>
          <p:spPr bwMode="auto">
            <a:xfrm flipH="1">
              <a:off x="754912" y="2000147"/>
              <a:ext cx="1784633" cy="1784633"/>
            </a:xfrm>
            <a:prstGeom prst="blockArc">
              <a:avLst>
                <a:gd name="adj1" fmla="val 9060483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50" name="Isosceles Triangle 64"/>
            <p:cNvSpPr/>
            <p:nvPr/>
          </p:nvSpPr>
          <p:spPr bwMode="auto">
            <a:xfrm rot="5400000">
              <a:off x="1449320" y="1871665"/>
              <a:ext cx="395818" cy="350953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6" name="Oval 65"/>
          <p:cNvSpPr/>
          <p:nvPr/>
        </p:nvSpPr>
        <p:spPr bwMode="auto">
          <a:xfrm>
            <a:off x="1612180" y="3796741"/>
            <a:ext cx="332741" cy="33274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grpSp>
        <p:nvGrpSpPr>
          <p:cNvPr id="3" name="Group 67"/>
          <p:cNvGrpSpPr/>
          <p:nvPr/>
        </p:nvGrpSpPr>
        <p:grpSpPr>
          <a:xfrm>
            <a:off x="2710313" y="2729997"/>
            <a:ext cx="1346231" cy="1460072"/>
            <a:chOff x="2188591" y="1849234"/>
            <a:chExt cx="1784633" cy="1935547"/>
          </a:xfrm>
          <a:solidFill>
            <a:schemeClr val="accent2"/>
          </a:solidFill>
        </p:grpSpPr>
        <p:sp>
          <p:nvSpPr>
            <p:cNvPr id="47" name="Block Arc 68"/>
            <p:cNvSpPr/>
            <p:nvPr/>
          </p:nvSpPr>
          <p:spPr bwMode="auto">
            <a:xfrm flipH="1">
              <a:off x="2188591" y="2000148"/>
              <a:ext cx="1784633" cy="1784633"/>
            </a:xfrm>
            <a:prstGeom prst="blockArc">
              <a:avLst>
                <a:gd name="adj1" fmla="val 9060483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8" name="Isosceles Triangle 69"/>
            <p:cNvSpPr/>
            <p:nvPr/>
          </p:nvSpPr>
          <p:spPr bwMode="auto">
            <a:xfrm rot="5400000">
              <a:off x="2882999" y="1871666"/>
              <a:ext cx="395818" cy="350953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grpSp>
        <p:nvGrpSpPr>
          <p:cNvPr id="4" name="Group 70"/>
          <p:cNvGrpSpPr/>
          <p:nvPr/>
        </p:nvGrpSpPr>
        <p:grpSpPr>
          <a:xfrm>
            <a:off x="3809583" y="2733172"/>
            <a:ext cx="1346231" cy="1460072"/>
            <a:chOff x="3622270" y="1849234"/>
            <a:chExt cx="1784633" cy="1935547"/>
          </a:xfrm>
          <a:solidFill>
            <a:schemeClr val="accent3"/>
          </a:solidFill>
        </p:grpSpPr>
        <p:sp>
          <p:nvSpPr>
            <p:cNvPr id="45" name="Block Arc 71"/>
            <p:cNvSpPr/>
            <p:nvPr/>
          </p:nvSpPr>
          <p:spPr bwMode="auto">
            <a:xfrm flipH="1">
              <a:off x="3622270" y="2000148"/>
              <a:ext cx="1784633" cy="1784633"/>
            </a:xfrm>
            <a:prstGeom prst="blockArc">
              <a:avLst>
                <a:gd name="adj1" fmla="val 9060483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6" name="Isosceles Triangle 72"/>
            <p:cNvSpPr/>
            <p:nvPr/>
          </p:nvSpPr>
          <p:spPr bwMode="auto">
            <a:xfrm rot="5400000">
              <a:off x="4316677" y="1871666"/>
              <a:ext cx="395818" cy="350953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grpSp>
        <p:nvGrpSpPr>
          <p:cNvPr id="5" name="Group 73"/>
          <p:cNvGrpSpPr/>
          <p:nvPr/>
        </p:nvGrpSpPr>
        <p:grpSpPr>
          <a:xfrm>
            <a:off x="4973623" y="2710312"/>
            <a:ext cx="1346231" cy="1460072"/>
            <a:chOff x="5055949" y="1849234"/>
            <a:chExt cx="1784633" cy="1935547"/>
          </a:xfrm>
          <a:solidFill>
            <a:schemeClr val="accent4"/>
          </a:solidFill>
        </p:grpSpPr>
        <p:sp>
          <p:nvSpPr>
            <p:cNvPr id="43" name="Block Arc 74"/>
            <p:cNvSpPr/>
            <p:nvPr/>
          </p:nvSpPr>
          <p:spPr bwMode="auto">
            <a:xfrm flipH="1">
              <a:off x="5055949" y="2000148"/>
              <a:ext cx="1784633" cy="1784633"/>
            </a:xfrm>
            <a:prstGeom prst="blockArc">
              <a:avLst>
                <a:gd name="adj1" fmla="val 9060483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4" name="Isosceles Triangle 75"/>
            <p:cNvSpPr/>
            <p:nvPr/>
          </p:nvSpPr>
          <p:spPr bwMode="auto">
            <a:xfrm rot="5400000">
              <a:off x="5750357" y="1871666"/>
              <a:ext cx="395818" cy="350953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grpSp>
        <p:nvGrpSpPr>
          <p:cNvPr id="7" name="组合 53"/>
          <p:cNvGrpSpPr/>
          <p:nvPr/>
        </p:nvGrpSpPr>
        <p:grpSpPr>
          <a:xfrm>
            <a:off x="6074161" y="2689992"/>
            <a:ext cx="1676590" cy="1460072"/>
            <a:chOff x="8098881" y="2892389"/>
            <a:chExt cx="2235453" cy="1946763"/>
          </a:xfrm>
          <a:solidFill>
            <a:schemeClr val="accent1"/>
          </a:solidFill>
        </p:grpSpPr>
        <p:sp>
          <p:nvSpPr>
            <p:cNvPr id="40" name="Block Arc 77"/>
            <p:cNvSpPr/>
            <p:nvPr/>
          </p:nvSpPr>
          <p:spPr bwMode="auto">
            <a:xfrm flipH="1">
              <a:off x="8098881" y="3044178"/>
              <a:ext cx="1794975" cy="1794974"/>
            </a:xfrm>
            <a:prstGeom prst="blockArc">
              <a:avLst>
                <a:gd name="adj1" fmla="val 10960587"/>
                <a:gd name="adj2" fmla="val 1762741"/>
                <a:gd name="adj3" fmla="val 4009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1" name="Isosceles Triangle 78"/>
            <p:cNvSpPr/>
            <p:nvPr/>
          </p:nvSpPr>
          <p:spPr bwMode="auto">
            <a:xfrm rot="5400000">
              <a:off x="8797313" y="2914951"/>
              <a:ext cx="398112" cy="352987"/>
            </a:xfrm>
            <a:prstGeom prst="triangle">
              <a:avLst/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  <p:sp>
          <p:nvSpPr>
            <p:cNvPr id="42" name="Arrow: Right 79"/>
            <p:cNvSpPr/>
            <p:nvPr/>
          </p:nvSpPr>
          <p:spPr bwMode="auto">
            <a:xfrm>
              <a:off x="9817003" y="3779607"/>
              <a:ext cx="517331" cy="254626"/>
            </a:xfrm>
            <a:prstGeom prst="rightArrow">
              <a:avLst>
                <a:gd name="adj1" fmla="val 22275"/>
                <a:gd name="adj2" fmla="val 69684"/>
              </a:avLst>
            </a:prstGeom>
            <a:grpFill/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11" name="Oval 80"/>
          <p:cNvSpPr/>
          <p:nvPr/>
        </p:nvSpPr>
        <p:spPr bwMode="auto">
          <a:xfrm>
            <a:off x="2706295" y="3796741"/>
            <a:ext cx="332741" cy="332742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2" name="Oval 82"/>
          <p:cNvSpPr/>
          <p:nvPr/>
        </p:nvSpPr>
        <p:spPr bwMode="auto">
          <a:xfrm>
            <a:off x="3809297" y="3796741"/>
            <a:ext cx="332741" cy="332742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3" name="Oval 84"/>
          <p:cNvSpPr/>
          <p:nvPr/>
        </p:nvSpPr>
        <p:spPr bwMode="auto">
          <a:xfrm>
            <a:off x="4891982" y="3796741"/>
            <a:ext cx="332741" cy="332742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4" name="Oval 86"/>
          <p:cNvSpPr/>
          <p:nvPr/>
        </p:nvSpPr>
        <p:spPr bwMode="auto">
          <a:xfrm>
            <a:off x="6074359" y="3723716"/>
            <a:ext cx="332741" cy="33274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pPr algn="ctr"/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6" name="Arrow: Pentagon 89"/>
          <p:cNvSpPr/>
          <p:nvPr/>
        </p:nvSpPr>
        <p:spPr bwMode="auto">
          <a:xfrm>
            <a:off x="1767755" y="2413517"/>
            <a:ext cx="1034661" cy="316147"/>
          </a:xfrm>
          <a:prstGeom prst="homePlate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18" name="Arrow: Pentagon 91"/>
          <p:cNvSpPr/>
          <p:nvPr/>
        </p:nvSpPr>
        <p:spPr bwMode="auto">
          <a:xfrm>
            <a:off x="6230567" y="2373512"/>
            <a:ext cx="1034661" cy="316147"/>
          </a:xfrm>
          <a:prstGeom prst="homePlate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20" name="Arrow: Pentagon 93"/>
          <p:cNvSpPr/>
          <p:nvPr/>
        </p:nvSpPr>
        <p:spPr bwMode="auto">
          <a:xfrm>
            <a:off x="5129469" y="2373512"/>
            <a:ext cx="1034661" cy="316147"/>
          </a:xfrm>
          <a:prstGeom prst="homePlate">
            <a:avLst/>
          </a:prstGeom>
          <a:solidFill>
            <a:schemeClr val="accent4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22" name="Arrow: Pentagon 95"/>
          <p:cNvSpPr/>
          <p:nvPr/>
        </p:nvSpPr>
        <p:spPr bwMode="auto">
          <a:xfrm>
            <a:off x="4056311" y="2393832"/>
            <a:ext cx="1034661" cy="316147"/>
          </a:xfrm>
          <a:prstGeom prst="homePlate">
            <a:avLst/>
          </a:prstGeom>
          <a:solidFill>
            <a:schemeClr val="accent3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24" name="Arrow: Pentagon 97"/>
          <p:cNvSpPr/>
          <p:nvPr/>
        </p:nvSpPr>
        <p:spPr bwMode="auto">
          <a:xfrm>
            <a:off x="2958389" y="2393832"/>
            <a:ext cx="1034661" cy="316147"/>
          </a:xfrm>
          <a:prstGeom prst="homePlate">
            <a:avLst/>
          </a:prstGeom>
          <a:solidFill>
            <a:schemeClr val="accent2"/>
          </a:solidFill>
          <a:ln w="19050">
            <a:noFill/>
            <a:round/>
          </a:ln>
        </p:spPr>
        <p:txBody>
          <a:bodyPr vert="horz" wrap="none" lIns="68580" tIns="34290" rIns="68580" bIns="34290" anchor="ctr" anchorCtr="1" compatLnSpc="1">
            <a:normAutofit/>
          </a:bodyPr>
          <a:lstStyle/>
          <a:p>
            <a:endParaRPr lang="zh-CN" altLang="en-US" sz="800" b="1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35696" y="627534"/>
            <a:ext cx="5688632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zh-CN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使用前提：</a:t>
            </a:r>
            <a:endParaRPr lang="en-US" altLang="zh-CN" sz="36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zh-CN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部门（项目）负责人授权</a:t>
            </a:r>
            <a:endParaRPr lang="zh-CN" altLang="en-US" sz="3600" dirty="0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6" grpId="0" bldLvl="0" animBg="1"/>
      <p:bldP spid="18" grpId="0" bldLvl="0" animBg="1"/>
      <p:bldP spid="20" grpId="0" bldLvl="0" animBg="1"/>
      <p:bldP spid="22" grpId="0" bldLvl="0" animBg="1"/>
      <p:bldP spid="24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自定义 1179">
      <a:dk1>
        <a:sysClr val="windowText" lastClr="000000"/>
      </a:dk1>
      <a:lt1>
        <a:sysClr val="window" lastClr="FFFFFF"/>
      </a:lt1>
      <a:dk2>
        <a:srgbClr val="1F497D"/>
      </a:dk2>
      <a:lt2>
        <a:srgbClr val="7F7F7F"/>
      </a:lt2>
      <a:accent1>
        <a:srgbClr val="4F81BD"/>
      </a:accent1>
      <a:accent2>
        <a:srgbClr val="8064A2"/>
      </a:accent2>
      <a:accent3>
        <a:srgbClr val="4F81BD"/>
      </a:accent3>
      <a:accent4>
        <a:srgbClr val="8064A2"/>
      </a:accent4>
      <a:accent5>
        <a:srgbClr val="4F81BD"/>
      </a:accent5>
      <a:accent6>
        <a:srgbClr val="8064A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2155</TotalTime>
  <Words>744</Words>
  <Application>Microsoft Office PowerPoint</Application>
  <PresentationFormat>全屏显示(16:9)</PresentationFormat>
  <Paragraphs>133</Paragraphs>
  <Slides>25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多彩年度工作总结</dc:title>
  <dc:creator>USER</dc:creator>
  <cp:lastModifiedBy>admin</cp:lastModifiedBy>
  <cp:revision>490</cp:revision>
  <dcterms:created xsi:type="dcterms:W3CDTF">2014-11-09T01:07:00Z</dcterms:created>
  <dcterms:modified xsi:type="dcterms:W3CDTF">2018-12-18T02:57:37Z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